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0" r:id="rId2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/>
    <p:restoredTop sz="94660"/>
  </p:normalViewPr>
  <p:slideViewPr>
    <p:cSldViewPr snapToGrid="0">
      <p:cViewPr varScale="1">
        <p:scale>
          <a:sx n="42" d="100"/>
          <a:sy n="42" d="100"/>
        </p:scale>
        <p:origin x="19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15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5880" y="745450"/>
            <a:ext cx="2795439" cy="372725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5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5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5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31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82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22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43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83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31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97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6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4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74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F8F38-8425-4855-B5BD-D49A1BA8A671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77DFD-29A0-4370-AFA5-001922C4F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6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正方形/長方形 4"/>
          <p:cNvSpPr/>
          <p:nvPr/>
        </p:nvSpPr>
        <p:spPr>
          <a:xfrm>
            <a:off x="7067129" y="809577"/>
            <a:ext cx="2469957" cy="642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3" tIns="46523" rIns="46523" bIns="46523" rtlCol="0" anchor="t" anchorCtr="0"/>
          <a:lstStyle/>
          <a:p>
            <a:pPr algn="dist"/>
            <a:r>
              <a:rPr lang="ja-JP" altLang="ja-JP" sz="1809" dirty="0">
                <a:solidFill>
                  <a:schemeClr val="tx1"/>
                </a:solidFill>
              </a:rPr>
              <a:t>川西市教育委員会</a:t>
            </a:r>
          </a:p>
          <a:p>
            <a:pPr algn="dist"/>
            <a:r>
              <a:rPr lang="ja-JP" altLang="en-US" sz="1809" dirty="0">
                <a:solidFill>
                  <a:schemeClr val="tx1"/>
                </a:solidFill>
              </a:rPr>
              <a:t>令和６</a:t>
            </a:r>
            <a:r>
              <a:rPr lang="ja-JP" altLang="ja-JP" sz="1809" dirty="0">
                <a:solidFill>
                  <a:schemeClr val="tx1"/>
                </a:solidFill>
              </a:rPr>
              <a:t>年</a:t>
            </a:r>
            <a:r>
              <a:rPr lang="ja-JP" altLang="en-US" sz="1809" dirty="0">
                <a:solidFill>
                  <a:schemeClr val="tx1"/>
                </a:solidFill>
              </a:rPr>
              <a:t>４</a:t>
            </a:r>
            <a:r>
              <a:rPr lang="ja-JP" altLang="ja-JP" sz="1809" dirty="0">
                <a:solidFill>
                  <a:schemeClr val="tx1"/>
                </a:solidFill>
              </a:rPr>
              <a:t>月</a:t>
            </a:r>
            <a:r>
              <a:rPr lang="ja-JP" altLang="en-US" sz="1809" dirty="0">
                <a:solidFill>
                  <a:schemeClr val="tx1"/>
                </a:solidFill>
              </a:rPr>
              <a:t>１</a:t>
            </a:r>
            <a:r>
              <a:rPr lang="ja-JP" altLang="ja-JP" sz="1809" dirty="0">
                <a:solidFill>
                  <a:schemeClr val="tx1"/>
                </a:solidFill>
              </a:rPr>
              <a:t>日</a:t>
            </a:r>
          </a:p>
        </p:txBody>
      </p:sp>
      <p:sp>
        <p:nvSpPr>
          <p:cNvPr id="1101" name="正方形/長方形 6"/>
          <p:cNvSpPr/>
          <p:nvPr/>
        </p:nvSpPr>
        <p:spPr>
          <a:xfrm>
            <a:off x="52149" y="22888"/>
            <a:ext cx="9512322" cy="777425"/>
          </a:xfrm>
          <a:prstGeom prst="rect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3101" b="1" kern="100" dirty="0">
                <a:solidFill>
                  <a:schemeClr val="tx1"/>
                </a:solidFill>
              </a:rPr>
              <a:t>市立学校における災害時の措置</a:t>
            </a:r>
            <a:endParaRPr lang="ja-JP" altLang="ja-JP" sz="1551" b="1" kern="100" dirty="0">
              <a:solidFill>
                <a:schemeClr val="tx1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pSp>
        <p:nvGrpSpPr>
          <p:cNvPr id="1102" name="グループ化 31"/>
          <p:cNvGrpSpPr/>
          <p:nvPr/>
        </p:nvGrpSpPr>
        <p:grpSpPr>
          <a:xfrm>
            <a:off x="-11737" y="1186350"/>
            <a:ext cx="9576528" cy="4249575"/>
            <a:chOff x="-396426" y="1195234"/>
            <a:chExt cx="7419475" cy="3288364"/>
          </a:xfrm>
          <a:effectLst/>
        </p:grpSpPr>
        <p:sp>
          <p:nvSpPr>
            <p:cNvPr id="1103" name="正方形/長方形 12"/>
            <p:cNvSpPr/>
            <p:nvPr/>
          </p:nvSpPr>
          <p:spPr>
            <a:xfrm>
              <a:off x="-346930" y="1419993"/>
              <a:ext cx="7369979" cy="3063605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2327"/>
            </a:p>
          </p:txBody>
        </p:sp>
        <p:sp>
          <p:nvSpPr>
            <p:cNvPr id="1104" name="正方形/長方形 8"/>
            <p:cNvSpPr/>
            <p:nvPr/>
          </p:nvSpPr>
          <p:spPr>
            <a:xfrm>
              <a:off x="-299046" y="1195234"/>
              <a:ext cx="1834713" cy="446785"/>
            </a:xfrm>
            <a:prstGeom prst="rect">
              <a:avLst/>
            </a:prstGeom>
            <a:ln w="19050" cmpd="sng">
              <a:solidFill>
                <a:schemeClr val="tx1"/>
              </a:solidFill>
            </a:ln>
            <a:effec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dist"/>
              <a:r>
                <a:rPr lang="ja-JP" altLang="en-US" sz="2068" b="1" kern="100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rPr>
                <a:t>気象警報等発表時</a:t>
              </a:r>
              <a:endParaRPr lang="ja-JP" altLang="ja-JP" sz="2068" b="1" kern="1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105" name="正方形/長方形 11"/>
            <p:cNvSpPr/>
            <p:nvPr/>
          </p:nvSpPr>
          <p:spPr>
            <a:xfrm>
              <a:off x="2740785" y="1411725"/>
              <a:ext cx="4217993" cy="5816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pPr marL="352814" indent="-352814"/>
              <a:r>
                <a:rPr lang="ja-JP" altLang="en-US" sz="2068" b="1" dirty="0">
                  <a:solidFill>
                    <a:srgbClr val="FF0000"/>
                  </a:solidFill>
                </a:rPr>
                <a:t>気象警報</a:t>
              </a:r>
              <a:r>
                <a:rPr lang="ja-JP" altLang="en-US" sz="2068" b="1" dirty="0">
                  <a:solidFill>
                    <a:schemeClr val="tx1"/>
                  </a:solidFill>
                </a:rPr>
                <a:t>（暴風、大雨、洪水、大雪）</a:t>
              </a:r>
              <a:r>
                <a:rPr lang="ja-JP" altLang="en-US" sz="2068" dirty="0">
                  <a:solidFill>
                    <a:schemeClr val="tx1"/>
                  </a:solidFill>
                </a:rPr>
                <a:t>または、</a:t>
              </a:r>
              <a:endParaRPr lang="en-US" altLang="ja-JP" sz="2068" dirty="0">
                <a:solidFill>
                  <a:schemeClr val="tx1"/>
                </a:solidFill>
              </a:endParaRPr>
            </a:p>
            <a:p>
              <a:pPr marL="352814" indent="-352814"/>
              <a:r>
                <a:rPr kumimoji="1" lang="ja-JP" altLang="en-US" sz="2068" b="1" dirty="0">
                  <a:solidFill>
                    <a:srgbClr val="FF0000"/>
                  </a:solidFill>
                </a:rPr>
                <a:t>特別警報</a:t>
              </a:r>
              <a:r>
                <a:rPr kumimoji="1" lang="ja-JP" altLang="en-US" sz="2068" b="1" dirty="0">
                  <a:solidFill>
                    <a:schemeClr val="tx1"/>
                  </a:solidFill>
                </a:rPr>
                <a:t>（暴風、大雨、大雪）</a:t>
              </a:r>
              <a:r>
                <a:rPr kumimoji="1" lang="ja-JP" altLang="en-US" sz="2068" dirty="0">
                  <a:solidFill>
                    <a:schemeClr val="tx1"/>
                  </a:solidFill>
                </a:rPr>
                <a:t>発表時</a:t>
              </a:r>
              <a:endParaRPr lang="en-US" altLang="ja-JP" sz="1551" dirty="0">
                <a:solidFill>
                  <a:schemeClr val="tx1"/>
                </a:solidFill>
              </a:endParaRPr>
            </a:p>
          </p:txBody>
        </p:sp>
        <p:sp>
          <p:nvSpPr>
            <p:cNvPr id="1106" name="正方形/長方形 13"/>
            <p:cNvSpPr/>
            <p:nvPr/>
          </p:nvSpPr>
          <p:spPr>
            <a:xfrm>
              <a:off x="1853410" y="1511861"/>
              <a:ext cx="887375" cy="3147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r>
                <a:rPr lang="ja-JP" altLang="en-US" sz="2068" dirty="0">
                  <a:solidFill>
                    <a:schemeClr val="tx1"/>
                  </a:solidFill>
                </a:rPr>
                <a:t>川西市に</a:t>
              </a:r>
              <a:endParaRPr lang="ja-JP" altLang="ja-JP" sz="2068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327" dirty="0"/>
            </a:p>
          </p:txBody>
        </p:sp>
        <p:sp>
          <p:nvSpPr>
            <p:cNvPr id="1107" name="正方形/長方形 14"/>
            <p:cNvSpPr/>
            <p:nvPr/>
          </p:nvSpPr>
          <p:spPr>
            <a:xfrm>
              <a:off x="-396426" y="2163293"/>
              <a:ext cx="3137211" cy="3465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pPr marL="352814" indent="-352814"/>
              <a:r>
                <a:rPr lang="ja-JP" altLang="en-US" sz="2068" dirty="0">
                  <a:solidFill>
                    <a:schemeClr val="tx1"/>
                  </a:solidFill>
                </a:rPr>
                <a:t>　　　午前７時　</a:t>
              </a:r>
              <a:r>
                <a:rPr lang="ja-JP" altLang="en-US" sz="2068" b="1" dirty="0">
                  <a:solidFill>
                    <a:srgbClr val="FF0000"/>
                  </a:solidFill>
                </a:rPr>
                <a:t>上記警報発表中</a:t>
              </a:r>
              <a:endParaRPr lang="en-US" altLang="ja-JP" sz="2068" b="1" dirty="0">
                <a:solidFill>
                  <a:srgbClr val="FF0000"/>
                </a:solidFill>
              </a:endParaRPr>
            </a:p>
          </p:txBody>
        </p:sp>
        <p:sp>
          <p:nvSpPr>
            <p:cNvPr id="1108" name="右矢印 1"/>
            <p:cNvSpPr/>
            <p:nvPr/>
          </p:nvSpPr>
          <p:spPr>
            <a:xfrm>
              <a:off x="3096563" y="2154293"/>
              <a:ext cx="1170889" cy="258448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327"/>
            </a:p>
          </p:txBody>
        </p:sp>
        <p:sp>
          <p:nvSpPr>
            <p:cNvPr id="1109" name="正方形/長方形 17"/>
            <p:cNvSpPr/>
            <p:nvPr/>
          </p:nvSpPr>
          <p:spPr>
            <a:xfrm>
              <a:off x="4472606" y="2096043"/>
              <a:ext cx="2123862" cy="346503"/>
            </a:xfrm>
            <a:prstGeom prst="rect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ctr" anchorCtr="1"/>
            <a:lstStyle/>
            <a:p>
              <a:pPr marL="352814" indent="-352814"/>
              <a:r>
                <a:rPr lang="ja-JP" altLang="en-US" sz="2327" b="1" dirty="0">
                  <a:solidFill>
                    <a:schemeClr val="bg1"/>
                  </a:solidFill>
                </a:rPr>
                <a:t>自宅待機</a:t>
              </a:r>
              <a:endParaRPr lang="en-US" altLang="ja-JP" sz="2327" b="1" dirty="0">
                <a:solidFill>
                  <a:schemeClr val="bg1"/>
                </a:solidFill>
              </a:endParaRPr>
            </a:p>
          </p:txBody>
        </p:sp>
        <p:sp>
          <p:nvSpPr>
            <p:cNvPr id="1110" name="正方形/長方形 16"/>
            <p:cNvSpPr/>
            <p:nvPr/>
          </p:nvSpPr>
          <p:spPr>
            <a:xfrm>
              <a:off x="-396426" y="2571935"/>
              <a:ext cx="3137211" cy="3465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pPr marL="352814" indent="-352814"/>
              <a:r>
                <a:rPr lang="ja-JP" altLang="en-US" sz="2068" dirty="0">
                  <a:solidFill>
                    <a:schemeClr val="tx1"/>
                  </a:solidFill>
                </a:rPr>
                <a:t>　　　午前９時までに　</a:t>
              </a:r>
              <a:r>
                <a:rPr lang="ja-JP" altLang="en-US" sz="2068" b="1" dirty="0">
                  <a:solidFill>
                    <a:srgbClr val="FF0000"/>
                  </a:solidFill>
                </a:rPr>
                <a:t>警報解除</a:t>
              </a:r>
              <a:endParaRPr lang="en-US" altLang="ja-JP" sz="2068" b="1" dirty="0">
                <a:solidFill>
                  <a:srgbClr val="FF0000"/>
                </a:solidFill>
              </a:endParaRPr>
            </a:p>
          </p:txBody>
        </p:sp>
        <p:sp>
          <p:nvSpPr>
            <p:cNvPr id="1111" name="正方形/長方形 19"/>
            <p:cNvSpPr/>
            <p:nvPr/>
          </p:nvSpPr>
          <p:spPr>
            <a:xfrm>
              <a:off x="4471376" y="2522515"/>
              <a:ext cx="2123862" cy="346503"/>
            </a:xfrm>
            <a:prstGeom prst="rect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ctr" anchorCtr="1"/>
            <a:lstStyle/>
            <a:p>
              <a:pPr marL="352814" indent="-352814"/>
              <a:r>
                <a:rPr lang="ja-JP" altLang="en-US" sz="2327" b="1" dirty="0">
                  <a:solidFill>
                    <a:schemeClr val="bg1"/>
                  </a:solidFill>
                </a:rPr>
                <a:t>登　　校 </a:t>
              </a:r>
              <a:endParaRPr lang="en-US" altLang="ja-JP" sz="2327" b="1" dirty="0">
                <a:solidFill>
                  <a:schemeClr val="bg1"/>
                </a:solidFill>
              </a:endParaRPr>
            </a:p>
          </p:txBody>
        </p:sp>
        <p:sp>
          <p:nvSpPr>
            <p:cNvPr id="1112" name="正方形/長方形 15"/>
            <p:cNvSpPr/>
            <p:nvPr/>
          </p:nvSpPr>
          <p:spPr>
            <a:xfrm>
              <a:off x="-396426" y="2986229"/>
              <a:ext cx="3137211" cy="3465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pPr marL="352814" indent="-352814"/>
              <a:r>
                <a:rPr lang="ja-JP" altLang="en-US" sz="2068" dirty="0">
                  <a:solidFill>
                    <a:schemeClr val="tx1"/>
                  </a:solidFill>
                </a:rPr>
                <a:t>　　　午前９時　</a:t>
              </a:r>
              <a:r>
                <a:rPr lang="ja-JP" altLang="en-US" sz="2068" b="1" dirty="0">
                  <a:solidFill>
                    <a:srgbClr val="FF0000"/>
                  </a:solidFill>
                </a:rPr>
                <a:t>上記警報発表中</a:t>
              </a:r>
              <a:endParaRPr lang="en-US" altLang="ja-JP" sz="2068" b="1" dirty="0">
                <a:solidFill>
                  <a:srgbClr val="FF0000"/>
                </a:solidFill>
              </a:endParaRPr>
            </a:p>
          </p:txBody>
        </p:sp>
        <p:sp>
          <p:nvSpPr>
            <p:cNvPr id="1113" name="正方形/長方形 21"/>
            <p:cNvSpPr/>
            <p:nvPr/>
          </p:nvSpPr>
          <p:spPr>
            <a:xfrm>
              <a:off x="4468839" y="2951898"/>
              <a:ext cx="2123862" cy="346503"/>
            </a:xfrm>
            <a:prstGeom prst="rect">
              <a:avLst/>
            </a:prstGeom>
            <a:solidFill>
              <a:srgbClr val="002060"/>
            </a:solidFill>
            <a:ln w="31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ctr" anchorCtr="1"/>
            <a:lstStyle/>
            <a:p>
              <a:pPr marL="352814" indent="-352814"/>
              <a:r>
                <a:rPr lang="ja-JP" altLang="en-US" sz="2327" b="1" dirty="0">
                  <a:solidFill>
                    <a:schemeClr val="bg1"/>
                  </a:solidFill>
                </a:rPr>
                <a:t>臨時休業</a:t>
              </a:r>
              <a:endParaRPr lang="en-US" altLang="ja-JP" sz="2327" b="1" dirty="0">
                <a:solidFill>
                  <a:schemeClr val="bg1"/>
                </a:solidFill>
              </a:endParaRPr>
            </a:p>
          </p:txBody>
        </p:sp>
        <p:sp>
          <p:nvSpPr>
            <p:cNvPr id="1114" name="正方形/長方形 22"/>
            <p:cNvSpPr/>
            <p:nvPr/>
          </p:nvSpPr>
          <p:spPr>
            <a:xfrm>
              <a:off x="265265" y="3343844"/>
              <a:ext cx="5135998" cy="4472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r>
                <a:rPr lang="ja-JP" altLang="en-US" sz="1551" dirty="0">
                  <a:solidFill>
                    <a:schemeClr val="tx1"/>
                  </a:solidFill>
                </a:rPr>
                <a:t>「大雪警報」午前 ９時までに解除されても、積雪状況によっては、</a:t>
              </a:r>
              <a:endParaRPr lang="en-US" altLang="ja-JP" sz="1551" dirty="0">
                <a:solidFill>
                  <a:schemeClr val="tx1"/>
                </a:solidFill>
              </a:endParaRPr>
            </a:p>
            <a:p>
              <a:r>
                <a:rPr lang="ja-JP" altLang="en-US" sz="1551" dirty="0">
                  <a:solidFill>
                    <a:schemeClr val="tx1"/>
                  </a:solidFill>
                </a:rPr>
                <a:t>　　　　　　 校長の判断により「臨時休業」とする場合があります。</a:t>
              </a:r>
            </a:p>
            <a:p>
              <a:endParaRPr lang="ja-JP" altLang="ja-JP" sz="1809" dirty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2327" dirty="0"/>
            </a:p>
          </p:txBody>
        </p:sp>
        <p:sp>
          <p:nvSpPr>
            <p:cNvPr id="1115" name="正方形/長方形 23"/>
            <p:cNvSpPr/>
            <p:nvPr/>
          </p:nvSpPr>
          <p:spPr>
            <a:xfrm>
              <a:off x="-393084" y="1836555"/>
              <a:ext cx="1821549" cy="3465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523" tIns="46523" rIns="46523" bIns="46523" rtlCol="0" anchor="t" anchorCtr="0"/>
            <a:lstStyle/>
            <a:p>
              <a:pPr marL="352814" indent="-352814"/>
              <a:r>
                <a:rPr lang="ja-JP" altLang="en-US" sz="2068" dirty="0">
                  <a:solidFill>
                    <a:schemeClr val="tx1"/>
                  </a:solidFill>
                </a:rPr>
                <a:t>（１）登校以前　</a:t>
              </a:r>
              <a:endParaRPr lang="en-US" altLang="ja-JP" sz="2068" b="1" dirty="0">
                <a:solidFill>
                  <a:srgbClr val="FF0000"/>
                </a:solidFill>
              </a:endParaRPr>
            </a:p>
          </p:txBody>
        </p:sp>
        <p:sp>
          <p:nvSpPr>
            <p:cNvPr id="1116" name="右矢印 27"/>
            <p:cNvSpPr/>
            <p:nvPr/>
          </p:nvSpPr>
          <p:spPr>
            <a:xfrm>
              <a:off x="3096562" y="2584086"/>
              <a:ext cx="1170889" cy="258448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327"/>
            </a:p>
          </p:txBody>
        </p:sp>
        <p:sp>
          <p:nvSpPr>
            <p:cNvPr id="1117" name="右矢印 28"/>
            <p:cNvSpPr/>
            <p:nvPr/>
          </p:nvSpPr>
          <p:spPr>
            <a:xfrm>
              <a:off x="3096563" y="3003292"/>
              <a:ext cx="1170889" cy="258448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327"/>
            </a:p>
          </p:txBody>
        </p:sp>
        <p:grpSp>
          <p:nvGrpSpPr>
            <p:cNvPr id="1118" name="グループ化 30"/>
            <p:cNvGrpSpPr/>
            <p:nvPr/>
          </p:nvGrpSpPr>
          <p:grpSpPr>
            <a:xfrm>
              <a:off x="-346930" y="3821828"/>
              <a:ext cx="6991662" cy="571736"/>
              <a:chOff x="-333023" y="3349363"/>
              <a:chExt cx="6991662" cy="571736"/>
            </a:xfrm>
          </p:grpSpPr>
          <p:sp>
            <p:nvSpPr>
              <p:cNvPr id="1119" name="正方形/長方形 24"/>
              <p:cNvSpPr/>
              <p:nvPr/>
            </p:nvSpPr>
            <p:spPr>
              <a:xfrm>
                <a:off x="-333023" y="3376805"/>
                <a:ext cx="3223749" cy="34650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pPr marL="352814" indent="-352814"/>
                <a:r>
                  <a:rPr lang="ja-JP" altLang="en-US" sz="2068" dirty="0">
                    <a:solidFill>
                      <a:schemeClr val="tx1"/>
                    </a:solidFill>
                  </a:rPr>
                  <a:t>（２）登校後　　</a:t>
                </a:r>
                <a:r>
                  <a:rPr lang="ja-JP" altLang="en-US" sz="2068" b="1" dirty="0">
                    <a:solidFill>
                      <a:srgbClr val="FF0000"/>
                    </a:solidFill>
                  </a:rPr>
                  <a:t>上記警報発表</a:t>
                </a:r>
                <a:endParaRPr lang="en-US" altLang="ja-JP" sz="2068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20" name="正方形/長方形 26"/>
              <p:cNvSpPr/>
              <p:nvPr/>
            </p:nvSpPr>
            <p:spPr>
              <a:xfrm>
                <a:off x="4518788" y="3349363"/>
                <a:ext cx="2139851" cy="571736"/>
              </a:xfrm>
              <a:prstGeom prst="rect">
                <a:avLst/>
              </a:prstGeom>
              <a:solidFill>
                <a:srgbClr val="002060"/>
              </a:solidFill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b" anchorCtr="1"/>
              <a:lstStyle/>
              <a:p>
                <a:pPr marL="352814" indent="-352814"/>
                <a:r>
                  <a:rPr lang="ja-JP" altLang="en-US" sz="1809" b="1" dirty="0">
                    <a:solidFill>
                      <a:schemeClr val="bg1"/>
                    </a:solidFill>
                  </a:rPr>
                  <a:t>  校長の判断により</a:t>
                </a:r>
                <a:endParaRPr lang="en-US" altLang="ja-JP" sz="1809" b="1" dirty="0">
                  <a:solidFill>
                    <a:schemeClr val="bg1"/>
                  </a:solidFill>
                </a:endParaRPr>
              </a:p>
              <a:p>
                <a:pPr marL="352814" indent="-352814"/>
                <a:r>
                  <a:rPr lang="ja-JP" altLang="en-US" sz="2327" b="1" dirty="0">
                    <a:solidFill>
                      <a:schemeClr val="bg1"/>
                    </a:solidFill>
                  </a:rPr>
                  <a:t>下校・学校待機</a:t>
                </a:r>
                <a:endParaRPr lang="en-US" altLang="ja-JP" sz="3101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21" name="右矢印 29"/>
              <p:cNvSpPr/>
              <p:nvPr/>
            </p:nvSpPr>
            <p:spPr>
              <a:xfrm>
                <a:off x="3179608" y="3390240"/>
                <a:ext cx="1146081" cy="214462"/>
              </a:xfrm>
              <a:prstGeom prst="rightArrow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327"/>
              </a:p>
            </p:txBody>
          </p:sp>
        </p:grpSp>
      </p:grpSp>
      <p:sp>
        <p:nvSpPr>
          <p:cNvPr id="1122" name="正方形/長方形 37"/>
          <p:cNvSpPr/>
          <p:nvPr/>
        </p:nvSpPr>
        <p:spPr>
          <a:xfrm>
            <a:off x="2922457" y="1871395"/>
            <a:ext cx="337353" cy="238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１</a:t>
            </a:r>
            <a:endParaRPr lang="ja-JP" altLang="en-US" sz="1551" dirty="0">
              <a:solidFill>
                <a:schemeClr val="tx1"/>
              </a:solidFill>
            </a:endParaRPr>
          </a:p>
        </p:txBody>
      </p:sp>
      <p:sp>
        <p:nvSpPr>
          <p:cNvPr id="1123" name="正方形/長方形 39"/>
          <p:cNvSpPr/>
          <p:nvPr/>
        </p:nvSpPr>
        <p:spPr>
          <a:xfrm>
            <a:off x="1350158" y="3212040"/>
            <a:ext cx="337353" cy="238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２</a:t>
            </a:r>
            <a:endParaRPr lang="ja-JP" altLang="en-US" sz="1551" dirty="0">
              <a:solidFill>
                <a:schemeClr val="tx1"/>
              </a:solidFill>
            </a:endParaRPr>
          </a:p>
        </p:txBody>
      </p:sp>
      <p:sp>
        <p:nvSpPr>
          <p:cNvPr id="1124" name="正方形/長方形 49"/>
          <p:cNvSpPr/>
          <p:nvPr/>
        </p:nvSpPr>
        <p:spPr>
          <a:xfrm>
            <a:off x="33643" y="11315375"/>
            <a:ext cx="6462787" cy="332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3" tIns="46523" rIns="46523" bIns="46523" rtlCol="0" anchor="t" anchorCtr="0"/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ja-JP" altLang="en-US" sz="1551" dirty="0">
                <a:solidFill>
                  <a:schemeClr val="tx1"/>
                </a:solidFill>
              </a:rPr>
              <a:t> </a:t>
            </a:r>
            <a:r>
              <a:rPr lang="en-US" altLang="ja-JP" sz="1551" dirty="0">
                <a:solidFill>
                  <a:schemeClr val="tx1"/>
                </a:solidFill>
              </a:rPr>
              <a:t>※</a:t>
            </a:r>
            <a:r>
              <a:rPr lang="ja-JP" altLang="en-US" sz="1551" dirty="0">
                <a:solidFill>
                  <a:schemeClr val="tx1"/>
                </a:solidFill>
              </a:rPr>
              <a:t>２川西養護学校は午前９時を</a:t>
            </a:r>
            <a:r>
              <a:rPr lang="ja-JP" altLang="en-US" sz="1551" b="1" dirty="0">
                <a:solidFill>
                  <a:srgbClr val="FF0000"/>
                </a:solidFill>
              </a:rPr>
              <a:t>「午前８時」</a:t>
            </a:r>
            <a:r>
              <a:rPr lang="ja-JP" altLang="en-US" sz="1551" dirty="0">
                <a:solidFill>
                  <a:schemeClr val="tx1"/>
                </a:solidFill>
              </a:rPr>
              <a:t>とします。</a:t>
            </a:r>
          </a:p>
        </p:txBody>
      </p:sp>
      <p:sp>
        <p:nvSpPr>
          <p:cNvPr id="1125" name="正方形/長方形 50"/>
          <p:cNvSpPr/>
          <p:nvPr/>
        </p:nvSpPr>
        <p:spPr>
          <a:xfrm>
            <a:off x="1350158" y="3744168"/>
            <a:ext cx="337353" cy="238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２</a:t>
            </a:r>
            <a:endParaRPr lang="ja-JP" altLang="en-US" sz="1551" dirty="0">
              <a:solidFill>
                <a:schemeClr val="tx1"/>
              </a:solidFill>
            </a:endParaRPr>
          </a:p>
        </p:txBody>
      </p:sp>
      <p:sp>
        <p:nvSpPr>
          <p:cNvPr id="1126" name="正方形/長方形 51"/>
          <p:cNvSpPr/>
          <p:nvPr/>
        </p:nvSpPr>
        <p:spPr>
          <a:xfrm>
            <a:off x="2496516" y="3811772"/>
            <a:ext cx="337353" cy="238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２</a:t>
            </a:r>
            <a:endParaRPr lang="ja-JP" altLang="en-US" sz="1551" dirty="0">
              <a:solidFill>
                <a:schemeClr val="tx1"/>
              </a:solidFill>
            </a:endParaRPr>
          </a:p>
        </p:txBody>
      </p:sp>
      <p:sp>
        <p:nvSpPr>
          <p:cNvPr id="1127" name="正方形/長方形 52"/>
          <p:cNvSpPr/>
          <p:nvPr/>
        </p:nvSpPr>
        <p:spPr>
          <a:xfrm>
            <a:off x="1990726" y="12161897"/>
            <a:ext cx="7584234" cy="58873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3" tIns="46523" rIns="46523" bIns="46523" rtlCol="0" anchor="t" anchorCtr="0"/>
          <a:lstStyle/>
          <a:p>
            <a:r>
              <a:rPr lang="ja-JP" altLang="en-US" sz="1551" dirty="0">
                <a:solidFill>
                  <a:schemeClr val="tx1"/>
                </a:solidFill>
              </a:rPr>
              <a:t>　</a:t>
            </a:r>
            <a:r>
              <a:rPr lang="ja-JP" altLang="en-US" sz="1550" dirty="0">
                <a:solidFill>
                  <a:schemeClr val="tx1"/>
                </a:solidFill>
              </a:rPr>
              <a:t>措置については、</a:t>
            </a:r>
            <a:r>
              <a:rPr lang="ja-JP" altLang="en-US" sz="1550" b="1" dirty="0">
                <a:solidFill>
                  <a:srgbClr val="FF0000"/>
                </a:solidFill>
              </a:rPr>
              <a:t>学校ＨＰ、ミマモルメによる一斉メール配信</a:t>
            </a:r>
            <a:r>
              <a:rPr lang="ja-JP" altLang="en-US" sz="1550" dirty="0">
                <a:solidFill>
                  <a:schemeClr val="tx1"/>
                </a:solidFill>
              </a:rPr>
              <a:t>でお知らせします。</a:t>
            </a:r>
            <a:endParaRPr lang="en-US" altLang="ja-JP" sz="1550" dirty="0">
              <a:solidFill>
                <a:schemeClr val="tx1"/>
              </a:solidFill>
            </a:endParaRPr>
          </a:p>
          <a:p>
            <a:r>
              <a:rPr lang="ja-JP" altLang="en-US" sz="1550">
                <a:solidFill>
                  <a:schemeClr val="tx1"/>
                </a:solidFill>
              </a:rPr>
              <a:t>　停電</a:t>
            </a:r>
            <a:r>
              <a:rPr lang="ja-JP" altLang="en-US" sz="1550" dirty="0">
                <a:solidFill>
                  <a:schemeClr val="tx1"/>
                </a:solidFill>
              </a:rPr>
              <a:t>等で通信網が途絶えた場合も、原則上記により対応します。</a:t>
            </a:r>
          </a:p>
        </p:txBody>
      </p:sp>
      <p:sp>
        <p:nvSpPr>
          <p:cNvPr id="1128" name="正方形/長方形 54"/>
          <p:cNvSpPr/>
          <p:nvPr/>
        </p:nvSpPr>
        <p:spPr>
          <a:xfrm>
            <a:off x="33643" y="11039911"/>
            <a:ext cx="6462787" cy="332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3" tIns="46523" rIns="46523" bIns="46523" rtlCol="0" anchor="t" anchorCtr="0"/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ja-JP" altLang="en-US" sz="1551" dirty="0">
                <a:solidFill>
                  <a:schemeClr val="tx1"/>
                </a:solidFill>
              </a:rPr>
              <a:t> </a:t>
            </a:r>
            <a:r>
              <a:rPr lang="en-US" altLang="ja-JP" sz="1551" dirty="0">
                <a:solidFill>
                  <a:schemeClr val="tx1"/>
                </a:solidFill>
              </a:rPr>
              <a:t>※</a:t>
            </a:r>
            <a:r>
              <a:rPr lang="ja-JP" altLang="en-US" sz="1551" dirty="0">
                <a:solidFill>
                  <a:schemeClr val="tx1"/>
                </a:solidFill>
              </a:rPr>
              <a:t>１川西養護学校は</a:t>
            </a:r>
            <a:r>
              <a:rPr lang="ja-JP" altLang="en-US" sz="1551" b="1" dirty="0">
                <a:solidFill>
                  <a:srgbClr val="FF0000"/>
                </a:solidFill>
              </a:rPr>
              <a:t>「川西市または猪名川町」</a:t>
            </a:r>
            <a:r>
              <a:rPr lang="ja-JP" altLang="en-US" sz="1551" dirty="0">
                <a:solidFill>
                  <a:schemeClr val="tx1"/>
                </a:solidFill>
              </a:rPr>
              <a:t>を対象とします。</a:t>
            </a:r>
          </a:p>
        </p:txBody>
      </p:sp>
      <p:sp>
        <p:nvSpPr>
          <p:cNvPr id="1129" name="正方形/長方形 55"/>
          <p:cNvSpPr/>
          <p:nvPr/>
        </p:nvSpPr>
        <p:spPr>
          <a:xfrm>
            <a:off x="18411" y="11571606"/>
            <a:ext cx="9484937" cy="332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3" tIns="46523" rIns="46523" bIns="46523" rtlCol="0" anchor="t" anchorCtr="0"/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ja-JP" altLang="en-US" sz="1551" dirty="0">
                <a:solidFill>
                  <a:schemeClr val="tx1"/>
                </a:solidFill>
              </a:rPr>
              <a:t> </a:t>
            </a:r>
            <a:r>
              <a:rPr lang="en-US" altLang="ja-JP" sz="1551" dirty="0">
                <a:solidFill>
                  <a:schemeClr val="tx1"/>
                </a:solidFill>
              </a:rPr>
              <a:t>※</a:t>
            </a:r>
            <a:r>
              <a:rPr lang="ja-JP" altLang="en-US" sz="1551" dirty="0">
                <a:solidFill>
                  <a:schemeClr val="tx1"/>
                </a:solidFill>
              </a:rPr>
              <a:t>３川西養護学校のスクールバス等運行時は、</a:t>
            </a:r>
            <a:r>
              <a:rPr lang="ja-JP" altLang="en-US" sz="1551" b="1" dirty="0">
                <a:solidFill>
                  <a:srgbClr val="FF0000"/>
                </a:solidFill>
              </a:rPr>
              <a:t>運行経路近隣学校等</a:t>
            </a:r>
            <a:r>
              <a:rPr lang="ja-JP" altLang="en-US" sz="1551" dirty="0">
                <a:solidFill>
                  <a:schemeClr val="tx1"/>
                </a:solidFill>
              </a:rPr>
              <a:t>へ緊急避難する場合があります。</a:t>
            </a:r>
          </a:p>
        </p:txBody>
      </p:sp>
      <p:sp>
        <p:nvSpPr>
          <p:cNvPr id="1130" name="正方形/長方形 58"/>
          <p:cNvSpPr/>
          <p:nvPr/>
        </p:nvSpPr>
        <p:spPr>
          <a:xfrm>
            <a:off x="18478" y="11831216"/>
            <a:ext cx="6462787" cy="332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523" tIns="46523" rIns="46523" bIns="46523" rtlCol="0" anchor="t" anchorCtr="0"/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ja-JP" altLang="en-US" sz="1551" dirty="0">
                <a:solidFill>
                  <a:schemeClr val="tx1"/>
                </a:solidFill>
              </a:rPr>
              <a:t> </a:t>
            </a:r>
            <a:r>
              <a:rPr lang="en-US" altLang="ja-JP" sz="1551" dirty="0">
                <a:solidFill>
                  <a:schemeClr val="tx1"/>
                </a:solidFill>
              </a:rPr>
              <a:t>※</a:t>
            </a:r>
            <a:r>
              <a:rPr lang="ja-JP" altLang="en-US" sz="1551" dirty="0">
                <a:solidFill>
                  <a:schemeClr val="tx1"/>
                </a:solidFill>
              </a:rPr>
              <a:t>４臨時休業の場合には、</a:t>
            </a:r>
            <a:r>
              <a:rPr lang="ja-JP" altLang="en-US" sz="1551" b="1" dirty="0">
                <a:solidFill>
                  <a:srgbClr val="FF0000"/>
                </a:solidFill>
              </a:rPr>
              <a:t>留守家庭児童育成クラブは休所</a:t>
            </a:r>
            <a:r>
              <a:rPr lang="ja-JP" altLang="en-US" sz="1551" dirty="0">
                <a:solidFill>
                  <a:schemeClr val="tx1"/>
                </a:solidFill>
              </a:rPr>
              <a:t>となります。</a:t>
            </a:r>
          </a:p>
        </p:txBody>
      </p:sp>
      <p:grpSp>
        <p:nvGrpSpPr>
          <p:cNvPr id="1131" name="グループ化 5"/>
          <p:cNvGrpSpPr/>
          <p:nvPr/>
        </p:nvGrpSpPr>
        <p:grpSpPr>
          <a:xfrm>
            <a:off x="-21256" y="5539311"/>
            <a:ext cx="9601816" cy="5500600"/>
            <a:chOff x="-21256" y="5539311"/>
            <a:chExt cx="9601816" cy="5500600"/>
          </a:xfrm>
        </p:grpSpPr>
        <p:grpSp>
          <p:nvGrpSpPr>
            <p:cNvPr id="1132" name="グループ化 3"/>
            <p:cNvGrpSpPr/>
            <p:nvPr/>
          </p:nvGrpSpPr>
          <p:grpSpPr>
            <a:xfrm>
              <a:off x="-21256" y="5539311"/>
              <a:ext cx="9601816" cy="5500600"/>
              <a:chOff x="-21256" y="5539311"/>
              <a:chExt cx="9601816" cy="5500600"/>
            </a:xfrm>
          </p:grpSpPr>
          <p:sp>
            <p:nvSpPr>
              <p:cNvPr id="1133" name="正方形/長方形 32"/>
              <p:cNvSpPr/>
              <p:nvPr/>
            </p:nvSpPr>
            <p:spPr>
              <a:xfrm>
                <a:off x="48434" y="5776826"/>
                <a:ext cx="9532126" cy="5263085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327" dirty="0"/>
              </a:p>
            </p:txBody>
          </p:sp>
          <p:sp>
            <p:nvSpPr>
              <p:cNvPr id="1134" name="正方形/長方形 35"/>
              <p:cNvSpPr/>
              <p:nvPr/>
            </p:nvSpPr>
            <p:spPr>
              <a:xfrm>
                <a:off x="2918420" y="5772285"/>
                <a:ext cx="5510368" cy="4067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r>
                  <a:rPr lang="ja-JP" altLang="en-US" sz="2068" dirty="0">
                    <a:solidFill>
                      <a:schemeClr val="tx1"/>
                    </a:solidFill>
                  </a:rPr>
                  <a:t>川西市で</a:t>
                </a:r>
                <a:r>
                  <a:rPr lang="ja-JP" altLang="en-US" sz="2068" b="1" dirty="0">
                    <a:solidFill>
                      <a:srgbClr val="FF0000"/>
                    </a:solidFill>
                  </a:rPr>
                  <a:t>震度５弱以上</a:t>
                </a:r>
                <a:r>
                  <a:rPr lang="ja-JP" altLang="en-US" sz="2068" dirty="0">
                    <a:solidFill>
                      <a:schemeClr val="tx1"/>
                    </a:solidFill>
                  </a:rPr>
                  <a:t>のゆれを観測したとき</a:t>
                </a:r>
                <a:endParaRPr lang="en-US" altLang="ja-JP" sz="2068" dirty="0">
                  <a:solidFill>
                    <a:schemeClr val="tx1"/>
                  </a:solidFill>
                </a:endParaRPr>
              </a:p>
              <a:p>
                <a:endParaRPr lang="ja-JP" altLang="ja-JP" sz="2068" dirty="0">
                  <a:solidFill>
                    <a:schemeClr val="tx1"/>
                  </a:solidFill>
                </a:endParaRPr>
              </a:p>
              <a:p>
                <a:pPr algn="ctr"/>
                <a:endParaRPr kumimoji="1" lang="ja-JP" altLang="en-US" sz="2327" dirty="0"/>
              </a:p>
            </p:txBody>
          </p:sp>
          <p:sp>
            <p:nvSpPr>
              <p:cNvPr id="1135" name="正方形/長方形 38"/>
              <p:cNvSpPr/>
              <p:nvPr/>
            </p:nvSpPr>
            <p:spPr>
              <a:xfrm>
                <a:off x="825139" y="6788367"/>
                <a:ext cx="8215281" cy="485791"/>
              </a:xfrm>
              <a:prstGeom prst="rect">
                <a:avLst/>
              </a:prstGeom>
              <a:solidFill>
                <a:srgbClr val="002060"/>
              </a:solidFill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ctr" anchorCtr="1"/>
              <a:lstStyle/>
              <a:p>
                <a:pPr marL="352814" indent="-352814"/>
                <a:r>
                  <a:rPr lang="ja-JP" altLang="en-US" sz="2327" b="1" dirty="0">
                    <a:solidFill>
                      <a:schemeClr val="bg1"/>
                    </a:solidFill>
                  </a:rPr>
                  <a:t>臨　　時　　休　　業</a:t>
                </a:r>
                <a:endParaRPr lang="en-US" altLang="ja-JP" sz="2327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36" name="正方形/長方形 9"/>
              <p:cNvSpPr/>
              <p:nvPr/>
            </p:nvSpPr>
            <p:spPr>
              <a:xfrm>
                <a:off x="109917" y="5539311"/>
                <a:ext cx="2393831" cy="577384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dist"/>
                <a:r>
                  <a:rPr lang="ja-JP" altLang="en-US" sz="2068" b="1" kern="100" dirty="0">
                    <a:solidFill>
                      <a:schemeClr val="tx1"/>
                    </a:solidFill>
                    <a:latin typeface="+mn-ea"/>
                    <a:cs typeface="Times New Roman" panose="02020603050405020304" pitchFamily="18" charset="0"/>
                  </a:rPr>
                  <a:t>地震発生時</a:t>
                </a:r>
                <a:endParaRPr lang="ja-JP" altLang="ja-JP" sz="2068" b="1" kern="100" dirty="0">
                  <a:solidFill>
                    <a:schemeClr val="tx1"/>
                  </a:solidFill>
                  <a:latin typeface="+mn-ea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7" name="正方形/長方形 48"/>
              <p:cNvSpPr/>
              <p:nvPr/>
            </p:nvSpPr>
            <p:spPr>
              <a:xfrm>
                <a:off x="-6043" y="8164779"/>
                <a:ext cx="3557432" cy="4477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pPr marL="352814" indent="-352814"/>
                <a:r>
                  <a:rPr lang="ja-JP" altLang="en-US" sz="2068" dirty="0">
                    <a:solidFill>
                      <a:schemeClr val="tx1"/>
                    </a:solidFill>
                  </a:rPr>
                  <a:t>（２）登校後</a:t>
                </a:r>
                <a:endParaRPr lang="en-US" altLang="ja-JP" sz="2068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38" name="正方形/長方形 81"/>
              <p:cNvSpPr/>
              <p:nvPr/>
            </p:nvSpPr>
            <p:spPr>
              <a:xfrm>
                <a:off x="821070" y="7298483"/>
                <a:ext cx="8526204" cy="81043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r>
                  <a:rPr lang="ja-JP" altLang="en-US" sz="1551" dirty="0">
                    <a:solidFill>
                      <a:schemeClr val="tx1"/>
                    </a:solidFill>
                  </a:rPr>
                  <a:t>○すでに登校している場合は、</a:t>
                </a:r>
                <a:r>
                  <a:rPr lang="ja-JP" altLang="en-US" sz="1551" b="1" dirty="0">
                    <a:solidFill>
                      <a:srgbClr val="FF0000"/>
                    </a:solidFill>
                  </a:rPr>
                  <a:t>事前登録者への引き渡し</a:t>
                </a:r>
                <a:r>
                  <a:rPr lang="ja-JP" altLang="en-US" sz="1551" dirty="0">
                    <a:solidFill>
                      <a:schemeClr val="tx1"/>
                    </a:solidFill>
                  </a:rPr>
                  <a:t>による下校になります。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r>
                  <a:rPr lang="ja-JP" altLang="en-US" sz="300" dirty="0">
                    <a:solidFill>
                      <a:schemeClr val="tx1"/>
                    </a:solidFill>
                  </a:rPr>
                  <a:t>　</a:t>
                </a:r>
                <a:endParaRPr lang="en-US" altLang="ja-JP" sz="300" dirty="0">
                  <a:solidFill>
                    <a:schemeClr val="tx1"/>
                  </a:solidFill>
                </a:endParaRPr>
              </a:p>
              <a:p>
                <a:pPr marL="266700" indent="-266700"/>
                <a:r>
                  <a:rPr lang="ja-JP" altLang="en-US" sz="1551" dirty="0">
                    <a:solidFill>
                      <a:schemeClr val="tx1"/>
                    </a:solidFill>
                  </a:rPr>
                  <a:t>○ 翌日以降、学校を再開できない場合は、ミマモルメによる一斉メール配信、学校ホーム　　ページ等によりお知らせします。（被害等なければ、翌日より、通常通りとなります。）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39" name="グループ化 2"/>
              <p:cNvGrpSpPr/>
              <p:nvPr/>
            </p:nvGrpSpPr>
            <p:grpSpPr>
              <a:xfrm>
                <a:off x="-21256" y="6346416"/>
                <a:ext cx="9582011" cy="562787"/>
                <a:chOff x="-108957" y="5520170"/>
                <a:chExt cx="7186508" cy="422090"/>
              </a:xfrm>
            </p:grpSpPr>
            <p:sp>
              <p:nvSpPr>
                <p:cNvPr id="1140" name="正方形/長方形 44"/>
                <p:cNvSpPr/>
                <p:nvPr/>
              </p:nvSpPr>
              <p:spPr>
                <a:xfrm>
                  <a:off x="-108957" y="5576582"/>
                  <a:ext cx="2500687" cy="33584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6523" tIns="46523" rIns="46523" bIns="46523" rtlCol="0" anchor="t" anchorCtr="0"/>
                <a:lstStyle/>
                <a:p>
                  <a:pPr marL="352814" indent="-352814"/>
                  <a:r>
                    <a:rPr lang="ja-JP" altLang="en-US" sz="2068" dirty="0">
                      <a:solidFill>
                        <a:schemeClr val="tx1"/>
                      </a:solidFill>
                    </a:rPr>
                    <a:t>（１）登校前・登校途中　</a:t>
                  </a:r>
                  <a:endParaRPr lang="en-US" altLang="ja-JP" sz="2068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141" name="正方形/長方形 46"/>
                <p:cNvSpPr/>
                <p:nvPr/>
              </p:nvSpPr>
              <p:spPr>
                <a:xfrm>
                  <a:off x="2266704" y="5520170"/>
                  <a:ext cx="4810847" cy="42209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8000" tIns="48000" rIns="48000" bIns="48000" rtlCol="0" anchor="ctr" anchorCtr="0"/>
                <a:lstStyle/>
                <a:p>
                  <a:pPr marL="364030" indent="-364030"/>
                  <a:r>
                    <a:rPr lang="ja-JP" altLang="en-US" sz="1600" dirty="0">
                      <a:solidFill>
                        <a:schemeClr val="tx1"/>
                      </a:solidFill>
                    </a:rPr>
                    <a:t>（授業日前日の午後４時４５分～始業時間）</a:t>
                  </a:r>
                  <a:endParaRPr lang="en-US" altLang="ja-JP" sz="16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42" name="正方形/長方形 47"/>
              <p:cNvSpPr/>
              <p:nvPr/>
            </p:nvSpPr>
            <p:spPr>
              <a:xfrm>
                <a:off x="821068" y="10626343"/>
                <a:ext cx="8526206" cy="30039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r>
                  <a:rPr lang="ja-JP" altLang="en-US" sz="1551" dirty="0">
                    <a:solidFill>
                      <a:schemeClr val="tx1"/>
                    </a:solidFill>
                  </a:rPr>
                  <a:t>○ 校舎等の安全が確保できない場合は、校長の判断により「臨時休業」とする場合があります。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r>
                  <a:rPr lang="ja-JP" altLang="en-US" sz="200" dirty="0">
                    <a:solidFill>
                      <a:schemeClr val="tx1"/>
                    </a:solidFill>
                  </a:rPr>
                  <a:t>　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endParaRPr lang="en-US" altLang="ja-JP" sz="517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3" name="正方形/長方形 40"/>
              <p:cNvSpPr/>
              <p:nvPr/>
            </p:nvSpPr>
            <p:spPr>
              <a:xfrm>
                <a:off x="827997" y="8524703"/>
                <a:ext cx="8215281" cy="485791"/>
              </a:xfrm>
              <a:prstGeom prst="rect">
                <a:avLst/>
              </a:prstGeom>
              <a:solidFill>
                <a:srgbClr val="002060"/>
              </a:solidFill>
              <a:ln w="3175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ctr" anchorCtr="1"/>
              <a:lstStyle/>
              <a:p>
                <a:pPr marL="352814" indent="-352814"/>
                <a:r>
                  <a:rPr lang="ja-JP" altLang="en-US" sz="2327" b="1" dirty="0">
                    <a:solidFill>
                      <a:schemeClr val="bg1"/>
                    </a:solidFill>
                  </a:rPr>
                  <a:t>臨　　時　　休　　業</a:t>
                </a:r>
                <a:endParaRPr lang="en-US" altLang="ja-JP" sz="2327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44" name="正方形/長方形 42"/>
              <p:cNvSpPr/>
              <p:nvPr/>
            </p:nvSpPr>
            <p:spPr>
              <a:xfrm>
                <a:off x="823928" y="9066300"/>
                <a:ext cx="8526206" cy="10547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r>
                  <a:rPr lang="ja-JP" altLang="en-US" sz="1551" dirty="0">
                    <a:solidFill>
                      <a:schemeClr val="tx1"/>
                    </a:solidFill>
                  </a:rPr>
                  <a:t>○</a:t>
                </a:r>
                <a:r>
                  <a:rPr lang="en-US" altLang="ja-JP" sz="1551" dirty="0">
                    <a:solidFill>
                      <a:schemeClr val="tx1"/>
                    </a:solidFill>
                  </a:rPr>
                  <a:t> </a:t>
                </a:r>
                <a:r>
                  <a:rPr lang="ja-JP" altLang="en-US" sz="1551" b="1" dirty="0">
                    <a:solidFill>
                      <a:srgbClr val="FF0000"/>
                    </a:solidFill>
                  </a:rPr>
                  <a:t>事前登録者への引き渡し</a:t>
                </a:r>
                <a:r>
                  <a:rPr lang="ja-JP" altLang="en-US" sz="1551" dirty="0">
                    <a:solidFill>
                      <a:schemeClr val="tx1"/>
                    </a:solidFill>
                  </a:rPr>
                  <a:t>による下校になります。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r>
                  <a:rPr lang="ja-JP" altLang="en-US" sz="300" dirty="0">
                    <a:solidFill>
                      <a:schemeClr val="tx1"/>
                    </a:solidFill>
                  </a:rPr>
                  <a:t>　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r>
                  <a:rPr lang="ja-JP" altLang="en-US" sz="1551" dirty="0">
                    <a:solidFill>
                      <a:schemeClr val="tx1"/>
                    </a:solidFill>
                  </a:rPr>
                  <a:t>○</a:t>
                </a:r>
                <a:r>
                  <a:rPr lang="en-US" altLang="ja-JP" sz="1551" dirty="0">
                    <a:solidFill>
                      <a:schemeClr val="tx1"/>
                    </a:solidFill>
                  </a:rPr>
                  <a:t> </a:t>
                </a:r>
                <a:r>
                  <a:rPr lang="ja-JP" altLang="en-US" sz="1551" dirty="0">
                    <a:solidFill>
                      <a:schemeClr val="tx1"/>
                    </a:solidFill>
                  </a:rPr>
                  <a:t>家が危険、下校が困難な場合には、引き渡し後、学校等避難所へ避難してください。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r>
                  <a:rPr lang="ja-JP" altLang="en-US" sz="200" dirty="0">
                    <a:solidFill>
                      <a:schemeClr val="tx1"/>
                    </a:solidFill>
                  </a:rPr>
                  <a:t>　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pPr marL="266700" indent="-266700"/>
                <a:r>
                  <a:rPr lang="ja-JP" altLang="en-US" sz="1551" dirty="0">
                    <a:solidFill>
                      <a:schemeClr val="tx1"/>
                    </a:solidFill>
                  </a:rPr>
                  <a:t>○ 翌日以降、学校を再開できない場合は、ミマモルメによる一斉メール配信、学校ホーム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pPr marL="266700" indent="-266700"/>
                <a:r>
                  <a:rPr lang="ja-JP" altLang="en-US" sz="1551" dirty="0">
                    <a:solidFill>
                      <a:schemeClr val="tx1"/>
                    </a:solidFill>
                  </a:rPr>
                  <a:t>　ページ等によりお知らせします。（被害等なければ、翌日より、通常通りとなります。）</a:t>
                </a:r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pPr marL="266700" indent="-92075"/>
                <a:endParaRPr lang="en-US" altLang="ja-JP" sz="1551" dirty="0">
                  <a:solidFill>
                    <a:schemeClr val="tx1"/>
                  </a:solidFill>
                </a:endParaRPr>
              </a:p>
              <a:p>
                <a:endParaRPr lang="en-US" altLang="ja-JP" sz="155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5" name="正方形/長方形 43"/>
              <p:cNvSpPr/>
              <p:nvPr/>
            </p:nvSpPr>
            <p:spPr>
              <a:xfrm>
                <a:off x="8318" y="10245013"/>
                <a:ext cx="5510368" cy="40679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6523" tIns="46523" rIns="46523" bIns="46523" rtlCol="0" anchor="t" anchorCtr="0"/>
              <a:lstStyle/>
              <a:p>
                <a:r>
                  <a:rPr lang="ja-JP" altLang="en-US" sz="2068" dirty="0">
                    <a:solidFill>
                      <a:schemeClr val="tx1"/>
                    </a:solidFill>
                  </a:rPr>
                  <a:t>（３）</a:t>
                </a:r>
                <a:r>
                  <a:rPr lang="ja-JP" altLang="en-US" sz="2068" b="1" dirty="0">
                    <a:solidFill>
                      <a:srgbClr val="FF0000"/>
                    </a:solidFill>
                  </a:rPr>
                  <a:t>震度５弱未満</a:t>
                </a:r>
                <a:r>
                  <a:rPr lang="ja-JP" altLang="en-US" sz="2068" dirty="0">
                    <a:solidFill>
                      <a:schemeClr val="tx1"/>
                    </a:solidFill>
                  </a:rPr>
                  <a:t>の場合</a:t>
                </a:r>
                <a:endParaRPr lang="ja-JP" altLang="ja-JP" sz="2068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6" name="正方形/長方形 53"/>
              <p:cNvSpPr/>
              <p:nvPr/>
            </p:nvSpPr>
            <p:spPr>
              <a:xfrm>
                <a:off x="2927649" y="6055746"/>
                <a:ext cx="623740" cy="23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>
                <a:spAutoFit/>
              </a:bodyPr>
              <a:lstStyle/>
              <a:p>
                <a:r>
                  <a:rPr lang="en-US" altLang="ja-JP" sz="155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050" dirty="0">
                    <a:solidFill>
                      <a:schemeClr val="tx1"/>
                    </a:solidFill>
                  </a:rPr>
                  <a:t>※</a:t>
                </a:r>
                <a:r>
                  <a:rPr lang="ja-JP" altLang="en-US" sz="1050" dirty="0">
                    <a:solidFill>
                      <a:schemeClr val="tx1"/>
                    </a:solidFill>
                  </a:rPr>
                  <a:t>１</a:t>
                </a:r>
                <a:endParaRPr lang="ja-JP" altLang="en-US" sz="155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7" name="正方形/長方形 56"/>
              <p:cNvSpPr/>
              <p:nvPr/>
            </p:nvSpPr>
            <p:spPr>
              <a:xfrm>
                <a:off x="3966061" y="6051899"/>
                <a:ext cx="623740" cy="2386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>
                <a:spAutoFit/>
              </a:bodyPr>
              <a:lstStyle/>
              <a:p>
                <a:r>
                  <a:rPr lang="en-US" altLang="ja-JP" sz="155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050" dirty="0">
                    <a:solidFill>
                      <a:schemeClr val="tx1"/>
                    </a:solidFill>
                  </a:rPr>
                  <a:t>※</a:t>
                </a:r>
                <a:r>
                  <a:rPr lang="ja-JP" altLang="en-US" sz="1050" dirty="0">
                    <a:solidFill>
                      <a:schemeClr val="tx1"/>
                    </a:solidFill>
                  </a:rPr>
                  <a:t>３</a:t>
                </a:r>
                <a:endParaRPr lang="ja-JP" altLang="en-US" sz="155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48" name="正方形/長方形 57"/>
              <p:cNvSpPr/>
              <p:nvPr/>
            </p:nvSpPr>
            <p:spPr>
              <a:xfrm>
                <a:off x="6658692" y="7017131"/>
                <a:ext cx="408437" cy="2386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t" anchorCtr="0">
                <a:spAutoFit/>
              </a:bodyPr>
              <a:lstStyle/>
              <a:p>
                <a:pPr algn="ctr"/>
                <a:r>
                  <a:rPr lang="en-US" altLang="ja-JP" sz="1551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050" dirty="0">
                    <a:solidFill>
                      <a:schemeClr val="tx1"/>
                    </a:solidFill>
                  </a:rPr>
                  <a:t>※</a:t>
                </a:r>
                <a:r>
                  <a:rPr lang="ja-JP" altLang="en-US" sz="1050" dirty="0">
                    <a:solidFill>
                      <a:schemeClr val="tx1"/>
                    </a:solidFill>
                  </a:rPr>
                  <a:t>４</a:t>
                </a:r>
                <a:endParaRPr lang="ja-JP" altLang="en-US" sz="155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49" name="正方形/長方形 59"/>
            <p:cNvSpPr/>
            <p:nvPr/>
          </p:nvSpPr>
          <p:spPr>
            <a:xfrm>
              <a:off x="6658692" y="8734145"/>
              <a:ext cx="408437" cy="2386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t" anchorCtr="0">
              <a:spAutoFit/>
            </a:bodyPr>
            <a:lstStyle/>
            <a:p>
              <a:pPr algn="ctr"/>
              <a:r>
                <a:rPr lang="en-US" altLang="ja-JP" sz="1551" dirty="0">
                  <a:solidFill>
                    <a:schemeClr val="tx1"/>
                  </a:solidFill>
                </a:rPr>
                <a:t> </a:t>
              </a:r>
              <a:r>
                <a:rPr lang="en-US" altLang="ja-JP" sz="1050" dirty="0">
                  <a:solidFill>
                    <a:schemeClr val="tx1"/>
                  </a:solidFill>
                </a:rPr>
                <a:t>※</a:t>
              </a:r>
              <a:r>
                <a:rPr lang="ja-JP" altLang="en-US" sz="1050" dirty="0">
                  <a:solidFill>
                    <a:schemeClr val="tx1"/>
                  </a:solidFill>
                </a:rPr>
                <a:t>４</a:t>
              </a:r>
              <a:endParaRPr lang="ja-JP" altLang="en-US" sz="1551" dirty="0">
                <a:solidFill>
                  <a:schemeClr val="tx1"/>
                </a:solidFill>
              </a:endParaRPr>
            </a:p>
          </p:txBody>
        </p:sp>
      </p:grpSp>
      <p:sp>
        <p:nvSpPr>
          <p:cNvPr id="1150" name="正方形/長方形 60"/>
          <p:cNvSpPr/>
          <p:nvPr/>
        </p:nvSpPr>
        <p:spPr>
          <a:xfrm>
            <a:off x="6658692" y="10413149"/>
            <a:ext cx="623740" cy="238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 anchorCtr="0">
            <a:spAutoFit/>
          </a:bodyPr>
          <a:lstStyle/>
          <a:p>
            <a:r>
              <a:rPr lang="en-US" altLang="ja-JP" sz="1551" dirty="0">
                <a:solidFill>
                  <a:schemeClr val="tx1"/>
                </a:solidFill>
              </a:rPr>
              <a:t> </a:t>
            </a:r>
            <a:r>
              <a:rPr lang="en-US" altLang="ja-JP" sz="1050" dirty="0">
                <a:solidFill>
                  <a:schemeClr val="tx1"/>
                </a:solidFill>
              </a:rPr>
              <a:t>※</a:t>
            </a:r>
            <a:r>
              <a:rPr lang="ja-JP" altLang="en-US" sz="1050" dirty="0">
                <a:solidFill>
                  <a:schemeClr val="tx1"/>
                </a:solidFill>
              </a:rPr>
              <a:t>４</a:t>
            </a:r>
            <a:endParaRPr lang="ja-JP" altLang="en-US" sz="155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3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3228</TotalTime>
  <Words>508</Words>
  <Application>Microsoft Office PowerPoint</Application>
  <PresentationFormat>A3 297x420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>川西市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参考　（判断ガイド）</dc:title>
  <dc:creator>川西市</dc:creator>
  <cp:lastModifiedBy>緑台小教頭</cp:lastModifiedBy>
  <cp:revision>151</cp:revision>
  <cp:lastPrinted>2019-01-28T05:09:28Z</cp:lastPrinted>
  <dcterms:created xsi:type="dcterms:W3CDTF">2018-08-15T06:16:22Z</dcterms:created>
  <dcterms:modified xsi:type="dcterms:W3CDTF">2024-04-15T06:23:03Z</dcterms:modified>
</cp:coreProperties>
</file>