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 id="2147484389" r:id="rId2"/>
  </p:sldMasterIdLst>
  <p:notesMasterIdLst>
    <p:notesMasterId r:id="rId11"/>
  </p:notesMasterIdLst>
  <p:handoutMasterIdLst>
    <p:handoutMasterId r:id="rId12"/>
  </p:handoutMasterIdLst>
  <p:sldIdLst>
    <p:sldId id="274" r:id="rId3"/>
    <p:sldId id="278" r:id="rId4"/>
    <p:sldId id="275" r:id="rId5"/>
    <p:sldId id="276" r:id="rId6"/>
    <p:sldId id="277" r:id="rId7"/>
    <p:sldId id="279" r:id="rId8"/>
    <p:sldId id="280" r:id="rId9"/>
    <p:sldId id="281"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62500" autoAdjust="0"/>
  </p:normalViewPr>
  <p:slideViewPr>
    <p:cSldViewPr snapToGrid="0">
      <p:cViewPr varScale="1">
        <p:scale>
          <a:sx n="46" d="100"/>
          <a:sy n="46" d="100"/>
        </p:scale>
        <p:origin x="1974" y="54"/>
      </p:cViewPr>
      <p:guideLst>
        <p:guide orient="horz" pos="2160"/>
        <p:guide pos="2880"/>
      </p:guideLst>
    </p:cSldViewPr>
  </p:slideViewPr>
  <p:notesTextViewPr>
    <p:cViewPr>
      <p:scale>
        <a:sx n="1" d="1"/>
        <a:sy n="1" d="1"/>
      </p:scale>
      <p:origin x="0" y="0"/>
    </p:cViewPr>
  </p:notesTextViewPr>
  <p:notesViewPr>
    <p:cSldViewPr snapToGrid="0">
      <p:cViewPr>
        <p:scale>
          <a:sx n="170" d="100"/>
          <a:sy n="170" d="100"/>
        </p:scale>
        <p:origin x="414" y="-361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5659" cy="498055"/>
          </a:xfrm>
          <a:prstGeom prst="rect">
            <a:avLst/>
          </a:prstGeom>
        </p:spPr>
        <p:txBody>
          <a:bodyPr vert="horz" lIns="91418" tIns="45708" rIns="91418"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5" y="2"/>
            <a:ext cx="2945659" cy="498055"/>
          </a:xfrm>
          <a:prstGeom prst="rect">
            <a:avLst/>
          </a:prstGeom>
        </p:spPr>
        <p:txBody>
          <a:bodyPr vert="horz" lIns="91418" tIns="45708" rIns="91418" bIns="45708"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3" y="9428586"/>
            <a:ext cx="2945659" cy="498055"/>
          </a:xfrm>
          <a:prstGeom prst="rect">
            <a:avLst/>
          </a:prstGeom>
        </p:spPr>
        <p:txBody>
          <a:bodyPr vert="horz" lIns="91418" tIns="45708" rIns="91418" bIns="45708" rtlCol="0" anchor="b"/>
          <a:lstStyle>
            <a:lvl1pPr algn="l">
              <a:defRPr sz="1200"/>
            </a:lvl1pPr>
          </a:lstStyle>
          <a:p>
            <a:endParaRPr kumimoji="1" lang="ja-JP" altLang="en-US"/>
          </a:p>
        </p:txBody>
      </p:sp>
    </p:spTree>
    <p:extLst>
      <p:ext uri="{BB962C8B-B14F-4D97-AF65-F5344CB8AC3E}">
        <p14:creationId xmlns:p14="http://schemas.microsoft.com/office/powerpoint/2010/main" val="365095095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6400" cy="496889"/>
          </a:xfrm>
          <a:prstGeom prst="rect">
            <a:avLst/>
          </a:prstGeom>
        </p:spPr>
        <p:txBody>
          <a:bodyPr vert="horz" lIns="91418" tIns="45708" rIns="91418"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9" y="1"/>
            <a:ext cx="2946400" cy="496889"/>
          </a:xfrm>
          <a:prstGeom prst="rect">
            <a:avLst/>
          </a:prstGeom>
        </p:spPr>
        <p:txBody>
          <a:bodyPr vert="horz" lIns="91418" tIns="45708" rIns="91418" bIns="45708"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18" tIns="45708" rIns="91418" bIns="45708" rtlCol="0" anchor="ctr"/>
          <a:lstStyle/>
          <a:p>
            <a:endParaRPr lang="ja-JP" altLang="en-US"/>
          </a:p>
        </p:txBody>
      </p:sp>
      <p:sp>
        <p:nvSpPr>
          <p:cNvPr id="5" name="ノート プレースホルダー 4"/>
          <p:cNvSpPr>
            <a:spLocks noGrp="1"/>
          </p:cNvSpPr>
          <p:nvPr>
            <p:ph type="body" sz="quarter" idx="3"/>
          </p:nvPr>
        </p:nvSpPr>
        <p:spPr>
          <a:xfrm>
            <a:off x="679453" y="4776792"/>
            <a:ext cx="5438775" cy="3908425"/>
          </a:xfrm>
          <a:prstGeom prst="rect">
            <a:avLst/>
          </a:prstGeom>
        </p:spPr>
        <p:txBody>
          <a:bodyPr vert="horz" lIns="91418" tIns="45708" rIns="91418" bIns="457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29751"/>
            <a:ext cx="2946400" cy="496889"/>
          </a:xfrm>
          <a:prstGeom prst="rect">
            <a:avLst/>
          </a:prstGeom>
        </p:spPr>
        <p:txBody>
          <a:bodyPr vert="horz" lIns="91418" tIns="45708" rIns="91418"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9" y="9429751"/>
            <a:ext cx="2946400" cy="496889"/>
          </a:xfrm>
          <a:prstGeom prst="rect">
            <a:avLst/>
          </a:prstGeom>
        </p:spPr>
        <p:txBody>
          <a:bodyPr vert="horz" lIns="91418" tIns="45708" rIns="91418" bIns="45708" rtlCol="0" anchor="b"/>
          <a:lstStyle>
            <a:lvl1pPr algn="r">
              <a:defRPr sz="1200"/>
            </a:lvl1pPr>
          </a:lstStyle>
          <a:p>
            <a:fld id="{59E8E02D-6475-4C52-92D3-D03E467970FC}" type="slidenum">
              <a:rPr kumimoji="1" lang="ja-JP" altLang="en-US" smtClean="0"/>
              <a:t>‹#›</a:t>
            </a:fld>
            <a:endParaRPr kumimoji="1" lang="ja-JP" altLang="en-US"/>
          </a:p>
        </p:txBody>
      </p:sp>
    </p:spTree>
    <p:extLst>
      <p:ext uri="{BB962C8B-B14F-4D97-AF65-F5344CB8AC3E}">
        <p14:creationId xmlns:p14="http://schemas.microsoft.com/office/powerpoint/2010/main" val="35786011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次に実践活動の評価・改善です。</a:t>
            </a:r>
            <a:endParaRPr kumimoji="1" lang="en-US" altLang="ja-JP" dirty="0" smtClean="0"/>
          </a:p>
          <a:p>
            <a:endParaRPr lang="en-US" altLang="ja-JP" dirty="0"/>
          </a:p>
          <a:p>
            <a:r>
              <a:rPr lang="ja-JP" altLang="en-US" dirty="0"/>
              <a:t>製作</a:t>
            </a:r>
            <a:r>
              <a:rPr kumimoji="1" lang="ja-JP" altLang="en-US" dirty="0" smtClean="0"/>
              <a:t>活動を終え、冬休みに活用をしてみて、その中で気付いた課題を持ち寄り、小集団で話し合いを行い、意見交換を行いました。</a:t>
            </a:r>
            <a:endParaRPr kumimoji="1" lang="en-US" altLang="ja-JP" dirty="0" smtClean="0"/>
          </a:p>
          <a:p>
            <a:r>
              <a:rPr lang="ja-JP" altLang="en-US" dirty="0" smtClean="0"/>
              <a:t>同じような作品を製作したグループで集まり話し合いを行ったこと、</a:t>
            </a:r>
            <a:endParaRPr lang="en-US" altLang="ja-JP" dirty="0" smtClean="0"/>
          </a:p>
          <a:p>
            <a:r>
              <a:rPr kumimoji="1" lang="ja-JP" altLang="en-US" dirty="0" smtClean="0"/>
              <a:t>また、それぞれが製作を行った経験から、以前よりも具体的で積極的に意見を出す生徒が増えました。生徒自身も以前より話し合い深まったと感じて</a:t>
            </a:r>
            <a:r>
              <a:rPr lang="ja-JP" altLang="en-US" dirty="0" smtClean="0"/>
              <a:t>いるようでした。</a:t>
            </a:r>
            <a:endParaRPr kumimoji="1" lang="ja-JP" altLang="en-US" dirty="0"/>
          </a:p>
        </p:txBody>
      </p:sp>
      <p:sp>
        <p:nvSpPr>
          <p:cNvPr id="4" name="スライド番号プレースホルダー 3"/>
          <p:cNvSpPr>
            <a:spLocks noGrp="1"/>
          </p:cNvSpPr>
          <p:nvPr>
            <p:ph type="sldNum" sz="quarter" idx="10"/>
          </p:nvPr>
        </p:nvSpPr>
        <p:spPr/>
        <p:txBody>
          <a:bodyPr/>
          <a:lstStyle/>
          <a:p>
            <a:fld id="{59E8E02D-6475-4C52-92D3-D03E467970FC}"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12800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453" y="4776792"/>
            <a:ext cx="5438775" cy="5081191"/>
          </a:xfrm>
        </p:spPr>
        <p:txBody>
          <a:bodyPr/>
          <a:lstStyle/>
          <a:p>
            <a:r>
              <a:rPr kumimoji="1" lang="ja-JP" altLang="en-US" dirty="0" smtClean="0"/>
              <a:t>ワークシートに記載のあった、授業後の生徒の気付きです。</a:t>
            </a:r>
            <a:endParaRPr kumimoji="1" lang="en-US" altLang="ja-JP" dirty="0" smtClean="0"/>
          </a:p>
          <a:p>
            <a:endParaRPr lang="en-US" altLang="ja-JP" dirty="0"/>
          </a:p>
          <a:p>
            <a:r>
              <a:rPr lang="ja-JP" altLang="en-US" dirty="0"/>
              <a:t>どういうものがあれば便利で快適になるのか，効率よく作業を進められるのか，先のことを考えながら作業したり，改善点を見付けたり，次回作業するときにはもっと良くなるように考えるのは楽しかった。</a:t>
            </a:r>
          </a:p>
          <a:p>
            <a:endParaRPr kumimoji="1" lang="en-US" altLang="ja-JP" dirty="0" smtClean="0"/>
          </a:p>
          <a:p>
            <a:r>
              <a:rPr lang="ja-JP" altLang="en-US" dirty="0"/>
              <a:t>計画を立てた後と活用した後の二度話し合いをして，自分だけでは思いつかないような意見がたくさんもらえた。これからは，いろんな場面で意見交換をして，お互いの作品がよりよくなるようにしたいと思った。</a:t>
            </a:r>
          </a:p>
          <a:p>
            <a:endParaRPr kumimoji="1" lang="en-US" altLang="ja-JP" dirty="0" smtClean="0"/>
          </a:p>
          <a:p>
            <a:r>
              <a:rPr lang="ja-JP" altLang="en-US" dirty="0"/>
              <a:t>実際に相手に使ってもらうことで，作品の改善点を知ることができた。贈った相手に快適に使ってもらうには，相手の立場に立って考えることが重要だと思った。また，汚れた時などのことも考えて，布の特徴をもっと知りたいと思った</a:t>
            </a:r>
            <a:r>
              <a:rPr lang="ja-JP" altLang="en-US" dirty="0" smtClean="0"/>
              <a:t>。</a:t>
            </a:r>
            <a:endParaRPr lang="en-US" altLang="ja-JP" dirty="0" smtClean="0"/>
          </a:p>
          <a:p>
            <a:endParaRPr lang="en-US" altLang="ja-JP" dirty="0"/>
          </a:p>
          <a:p>
            <a:r>
              <a:rPr lang="ja-JP" altLang="en-US" dirty="0"/>
              <a:t>裁縫の基礎はしっかりと覚えておくなど，友だちに質問されたときのために知識や技能を身に付けておきたいと思った。そのために，制服のボタンが外れたり，裾が短くなったりしたときには，補修に挑戦してみようと思った。また，次に作品を作るときには，一つ一つの工程がスムーズに進むようにじっくりと考えて計画を立てたい。</a:t>
            </a:r>
          </a:p>
          <a:p>
            <a:endParaRPr lang="en-US" altLang="ja-JP" dirty="0" smtClean="0"/>
          </a:p>
          <a:p>
            <a:r>
              <a:rPr lang="ja-JP" altLang="en-US" dirty="0" smtClean="0"/>
              <a:t>このように今までは、自分たちで計画を立てて製作活動を行う経験が少ないことから、うまくいかないこともあったようですが、自分の作りたいものを形にすることの喜びや達成感を味わうことができたようです。また、グループの仲間のつまづきを自分のつまづきとして受け止め、検討する</a:t>
            </a:r>
            <a:r>
              <a:rPr lang="ja-JP" altLang="en-US" dirty="0"/>
              <a:t>中</a:t>
            </a:r>
            <a:r>
              <a:rPr lang="ja-JP" altLang="en-US" dirty="0" smtClean="0"/>
              <a:t>で、満足に意見を出せなかった経験から、家庭で調べ直してくる等、意欲的に取り組む姿勢が見られました。</a:t>
            </a:r>
            <a:endParaRPr lang="ja-JP" altLang="en-US" dirty="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9E8E02D-6475-4C52-92D3-D03E467970FC}" type="slidenum">
              <a:rPr kumimoji="1" lang="ja-JP" altLang="en-US" smtClean="0"/>
              <a:t>2</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34028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次に小・中学校の連携を深める取組についてです。</a:t>
            </a:r>
            <a:endParaRPr kumimoji="1" lang="en-US" altLang="ja-JP" dirty="0" smtClean="0"/>
          </a:p>
          <a:p>
            <a:endParaRPr lang="en-US" altLang="ja-JP" dirty="0"/>
          </a:p>
          <a:p>
            <a:r>
              <a:rPr kumimoji="1" lang="ja-JP" altLang="en-US" dirty="0" smtClean="0"/>
              <a:t>前年度に引き続き、小学校の授業参観や研修会に参加しました。</a:t>
            </a:r>
            <a:endParaRPr kumimoji="1" lang="en-US" altLang="ja-JP" dirty="0" smtClean="0"/>
          </a:p>
          <a:p>
            <a:endParaRPr lang="en-US" altLang="ja-JP" dirty="0" smtClean="0"/>
          </a:p>
          <a:p>
            <a:r>
              <a:rPr lang="ja-JP" altLang="en-US" dirty="0" smtClean="0"/>
              <a:t>２ページ　資料１－２をご覧下さい。</a:t>
            </a:r>
            <a:endParaRPr lang="en-US" altLang="ja-JP" dirty="0"/>
          </a:p>
          <a:p>
            <a:r>
              <a:rPr kumimoji="1" lang="ja-JP" altLang="en-US" dirty="0" smtClean="0"/>
              <a:t>また、今年度は、用具の安全な使い方等の指導方法について、小学校と中学校でそれぞれの指導方法を洗い出し、情報を共有しました。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9E8E02D-6475-4C52-92D3-D03E467970FC}" type="slidenum">
              <a:rPr kumimoji="1" lang="ja-JP" altLang="en-US" smtClean="0"/>
              <a:t>3</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84865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研究内容５つ目</a:t>
            </a:r>
            <a:r>
              <a:rPr lang="ja-JP" altLang="en-US" dirty="0" smtClean="0"/>
              <a:t>は、家庭・地域との連携を深める取組についてです。</a:t>
            </a:r>
            <a:endParaRPr lang="en-US" altLang="ja-JP" dirty="0" smtClean="0"/>
          </a:p>
          <a:p>
            <a:endParaRPr lang="en-US" altLang="ja-JP" dirty="0"/>
          </a:p>
          <a:p>
            <a:r>
              <a:rPr lang="ja-JP" altLang="en-US" dirty="0" smtClean="0"/>
              <a:t>題材の第１時間目に、地域でパッチワーク教室を開かれている先生をゲストティーチャーとして招きました。２メートルを超える大きなパッチワークキルトの作品から、ブックカバーや巾着などの小物まで、たくさんの作品を見ることから物作りのヒントを得て、さらに生徒が意欲的に製作計画を立てるきっかけとなりました。</a:t>
            </a:r>
            <a:endParaRPr lang="en-US" altLang="ja-JP" dirty="0" smtClean="0"/>
          </a:p>
          <a:p>
            <a:endParaRPr lang="en-US" altLang="ja-JP" dirty="0"/>
          </a:p>
          <a:p>
            <a:r>
              <a:rPr lang="ja-JP" altLang="en-US" dirty="0" smtClean="0"/>
              <a:t>追加資料の９ページにゲストティーチャーを招いて行った授業の様子が掲載されています。</a:t>
            </a:r>
            <a:endParaRPr lang="en-US" altLang="ja-JP" dirty="0" smtClean="0"/>
          </a:p>
          <a:p>
            <a:endParaRPr lang="en-US" altLang="ja-JP" dirty="0"/>
          </a:p>
          <a:p>
            <a:endParaRPr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9E8E02D-6475-4C52-92D3-D03E467970FC}" type="slidenum">
              <a:rPr kumimoji="1" lang="ja-JP" altLang="en-US" smtClean="0"/>
              <a:t>4</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66034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453" y="4776790"/>
            <a:ext cx="5438775" cy="4422115"/>
          </a:xfrm>
        </p:spPr>
        <p:txBody>
          <a:bodyPr/>
          <a:lstStyle/>
          <a:p>
            <a:r>
              <a:rPr lang="ja-JP" altLang="en-US" dirty="0" smtClean="0"/>
              <a:t>成果と課題です。</a:t>
            </a:r>
            <a:endParaRPr lang="en-US" altLang="ja-JP" dirty="0" smtClean="0"/>
          </a:p>
          <a:p>
            <a:r>
              <a:rPr lang="ja-JP" altLang="en-US" dirty="0" smtClean="0"/>
              <a:t>まず、成果です。</a:t>
            </a:r>
            <a:endParaRPr lang="en-US" altLang="ja-JP" dirty="0"/>
          </a:p>
          <a:p>
            <a:endParaRPr lang="en-US" altLang="ja-JP" dirty="0" smtClean="0"/>
          </a:p>
          <a:p>
            <a:r>
              <a:rPr lang="ja-JP" altLang="en-US" dirty="0" smtClean="0"/>
              <a:t>１つめは，</a:t>
            </a:r>
            <a:r>
              <a:rPr lang="ja-JP" altLang="ja-JP" dirty="0" smtClean="0"/>
              <a:t>事前</a:t>
            </a:r>
            <a:r>
              <a:rPr lang="ja-JP" altLang="ja-JP" dirty="0"/>
              <a:t>アンケートにより，衣生活における課題を把握し，指導に生かすとともに，事後アンケートにより生徒の変容を見取ることが</a:t>
            </a:r>
            <a:r>
              <a:rPr lang="ja-JP" altLang="ja-JP" dirty="0" smtClean="0"/>
              <a:t>でき</a:t>
            </a:r>
            <a:r>
              <a:rPr lang="ja-JP" altLang="en-US" dirty="0" smtClean="0"/>
              <a:t>たことです</a:t>
            </a:r>
            <a:r>
              <a:rPr lang="ja-JP" altLang="ja-JP" dirty="0" smtClean="0"/>
              <a:t>。</a:t>
            </a:r>
            <a:endParaRPr lang="en-US" altLang="ja-JP" dirty="0" smtClean="0"/>
          </a:p>
          <a:p>
            <a:endParaRPr kumimoji="1" lang="en-US" altLang="ja-JP" dirty="0"/>
          </a:p>
          <a:p>
            <a:r>
              <a:rPr lang="ja-JP" altLang="en-US" dirty="0" smtClean="0"/>
              <a:t>２つめは，</a:t>
            </a:r>
            <a:r>
              <a:rPr lang="ja-JP" altLang="ja-JP" dirty="0" smtClean="0"/>
              <a:t>小</a:t>
            </a:r>
            <a:r>
              <a:rPr lang="ja-JP" altLang="ja-JP" dirty="0"/>
              <a:t>･中学校合同</a:t>
            </a:r>
            <a:r>
              <a:rPr lang="ja-JP" altLang="ja-JP" dirty="0" smtClean="0"/>
              <a:t>で５年間</a:t>
            </a:r>
            <a:r>
              <a:rPr lang="ja-JP" altLang="ja-JP" dirty="0"/>
              <a:t>を見通した指導計画を</a:t>
            </a:r>
            <a:r>
              <a:rPr lang="ja-JP" altLang="ja-JP" dirty="0" smtClean="0"/>
              <a:t>作成</a:t>
            </a:r>
            <a:r>
              <a:rPr lang="ja-JP" altLang="en-US" dirty="0" smtClean="0"/>
              <a:t>し</a:t>
            </a:r>
            <a:r>
              <a:rPr lang="ja-JP" altLang="ja-JP" dirty="0" smtClean="0"/>
              <a:t>，</a:t>
            </a:r>
            <a:r>
              <a:rPr lang="ja-JP" altLang="ja-JP" dirty="0"/>
              <a:t>それぞれの段階でそれらの技能を身に付けることができる適切な教材について検討することが</a:t>
            </a:r>
            <a:r>
              <a:rPr lang="ja-JP" altLang="ja-JP" dirty="0" smtClean="0"/>
              <a:t>できた</a:t>
            </a:r>
            <a:r>
              <a:rPr lang="ja-JP" altLang="en-US" dirty="0" smtClean="0"/>
              <a:t>ことです</a:t>
            </a:r>
            <a:r>
              <a:rPr lang="ja-JP" altLang="ja-JP" dirty="0" smtClean="0"/>
              <a:t>。</a:t>
            </a:r>
            <a:endParaRPr lang="ja-JP" altLang="ja-JP" dirty="0"/>
          </a:p>
          <a:p>
            <a:endParaRPr kumimoji="1" lang="en-US" altLang="ja-JP" dirty="0" smtClean="0"/>
          </a:p>
          <a:p>
            <a:r>
              <a:rPr lang="ja-JP" altLang="en-US" dirty="0" smtClean="0"/>
              <a:t>３つめは，</a:t>
            </a:r>
            <a:r>
              <a:rPr lang="ja-JP" altLang="ja-JP" dirty="0" smtClean="0"/>
              <a:t>問題</a:t>
            </a:r>
            <a:r>
              <a:rPr lang="ja-JP" altLang="ja-JP" dirty="0"/>
              <a:t>解決の一つ一つの過程を明確</a:t>
            </a:r>
            <a:r>
              <a:rPr lang="ja-JP" altLang="ja-JP" dirty="0" smtClean="0"/>
              <a:t>に</a:t>
            </a:r>
            <a:r>
              <a:rPr lang="ja-JP" altLang="en-US" dirty="0" smtClean="0"/>
              <a:t>し</a:t>
            </a:r>
            <a:r>
              <a:rPr lang="ja-JP" altLang="ja-JP" dirty="0" smtClean="0"/>
              <a:t>，</a:t>
            </a:r>
            <a:r>
              <a:rPr lang="ja-JP" altLang="en-US" dirty="0" smtClean="0"/>
              <a:t>それ</a:t>
            </a:r>
            <a:r>
              <a:rPr lang="ja-JP" altLang="ja-JP" dirty="0" smtClean="0"/>
              <a:t>に</a:t>
            </a:r>
            <a:r>
              <a:rPr lang="ja-JP" altLang="ja-JP" dirty="0"/>
              <a:t>合わせたワークシートの工夫等を</a:t>
            </a:r>
            <a:r>
              <a:rPr lang="ja-JP" altLang="ja-JP" dirty="0" smtClean="0"/>
              <a:t>行ったこと</a:t>
            </a:r>
            <a:r>
              <a:rPr lang="ja-JP" altLang="ja-JP" dirty="0"/>
              <a:t>で</a:t>
            </a:r>
            <a:r>
              <a:rPr lang="ja-JP" altLang="ja-JP" dirty="0" smtClean="0"/>
              <a:t>，</a:t>
            </a:r>
            <a:r>
              <a:rPr lang="ja-JP" altLang="en-US" dirty="0"/>
              <a:t>生徒が</a:t>
            </a:r>
            <a:r>
              <a:rPr lang="ja-JP" altLang="ja-JP" dirty="0" smtClean="0"/>
              <a:t>見通し</a:t>
            </a:r>
            <a:r>
              <a:rPr lang="ja-JP" altLang="ja-JP" dirty="0"/>
              <a:t>をもって製作</a:t>
            </a:r>
            <a:r>
              <a:rPr lang="ja-JP" altLang="ja-JP" dirty="0" smtClean="0"/>
              <a:t>に，</a:t>
            </a:r>
            <a:r>
              <a:rPr lang="ja-JP" altLang="ja-JP" dirty="0"/>
              <a:t>つまずいた場合にも，既習の知識・技能を活用して解決しようとする姿が見られるよう</a:t>
            </a:r>
            <a:r>
              <a:rPr lang="ja-JP" altLang="ja-JP" dirty="0" smtClean="0"/>
              <a:t>に</a:t>
            </a:r>
            <a:r>
              <a:rPr lang="ja-JP" altLang="en-US" dirty="0" smtClean="0"/>
              <a:t>なったことです</a:t>
            </a:r>
            <a:r>
              <a:rPr lang="ja-JP" altLang="ja-JP" dirty="0" smtClean="0"/>
              <a:t>。</a:t>
            </a:r>
            <a:endParaRPr lang="en-US" altLang="ja-JP" dirty="0" smtClean="0"/>
          </a:p>
          <a:p>
            <a:endParaRPr kumimoji="1" lang="en-US" altLang="ja-JP" dirty="0"/>
          </a:p>
          <a:p>
            <a:r>
              <a:rPr lang="ja-JP" altLang="en-US" dirty="0" smtClean="0"/>
              <a:t>４つめは，</a:t>
            </a:r>
            <a:r>
              <a:rPr lang="ja-JP" altLang="ja-JP" dirty="0" smtClean="0"/>
              <a:t>小学校と</a:t>
            </a:r>
            <a:r>
              <a:rPr lang="ja-JP" altLang="en-US" dirty="0" smtClean="0"/>
              <a:t>の</a:t>
            </a:r>
            <a:r>
              <a:rPr lang="ja-JP" altLang="ja-JP" dirty="0" smtClean="0"/>
              <a:t>連携し，学習内容や指導方法，用具の安全な使い方について共通理解を図ったことで，生徒</a:t>
            </a:r>
            <a:r>
              <a:rPr lang="ja-JP" altLang="ja-JP" dirty="0"/>
              <a:t>のつまずきをあらかじめ想定することができ，一人一人に応じた支援を充実することが</a:t>
            </a:r>
            <a:r>
              <a:rPr lang="ja-JP" altLang="ja-JP" dirty="0" smtClean="0"/>
              <a:t>できた</a:t>
            </a:r>
            <a:r>
              <a:rPr lang="ja-JP" altLang="en-US" dirty="0" smtClean="0"/>
              <a:t>ことです</a:t>
            </a:r>
            <a:r>
              <a:rPr lang="ja-JP" altLang="ja-JP" dirty="0" smtClean="0"/>
              <a:t>。</a:t>
            </a:r>
            <a:endParaRPr lang="en-US" altLang="ja-JP" dirty="0" smtClean="0"/>
          </a:p>
          <a:p>
            <a:endParaRPr kumimoji="1" lang="en-US" altLang="ja-JP" dirty="0"/>
          </a:p>
          <a:p>
            <a:r>
              <a:rPr lang="ja-JP" altLang="en-US" dirty="0" smtClean="0"/>
              <a:t>最後に，</a:t>
            </a:r>
            <a:r>
              <a:rPr lang="ja-JP" altLang="ja-JP" dirty="0" smtClean="0"/>
              <a:t>地域</a:t>
            </a:r>
            <a:r>
              <a:rPr lang="ja-JP" altLang="ja-JP" dirty="0"/>
              <a:t>人材をゲストティーチャーとして活用し，専門家の技術や作品に触れることで，生徒の製作に対する意欲を高めるとともに，実生活との結びつきを考えさせることが</a:t>
            </a:r>
            <a:r>
              <a:rPr lang="ja-JP" altLang="ja-JP" dirty="0" smtClean="0"/>
              <a:t>できた</a:t>
            </a:r>
            <a:r>
              <a:rPr lang="ja-JP" altLang="en-US" dirty="0" smtClean="0"/>
              <a:t>ことです</a:t>
            </a:r>
            <a:r>
              <a:rPr lang="ja-JP"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59E8E02D-6475-4C52-92D3-D03E467970FC}" type="slidenum">
              <a:rPr kumimoji="1" lang="ja-JP" altLang="en-US" smtClean="0"/>
              <a:t>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54840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次に課題です。</a:t>
            </a:r>
            <a:endParaRPr lang="en-US" altLang="ja-JP" dirty="0" smtClean="0"/>
          </a:p>
          <a:p>
            <a:endParaRPr lang="en-US" altLang="ja-JP" dirty="0" smtClean="0"/>
          </a:p>
          <a:p>
            <a:r>
              <a:rPr lang="ja-JP" altLang="ja-JP" dirty="0" smtClean="0"/>
              <a:t>小学校</a:t>
            </a:r>
            <a:r>
              <a:rPr lang="ja-JP" altLang="ja-JP" dirty="0"/>
              <a:t>では毎年家庭科の担当教員が代わる可能性が高いため，引き続き合同研修会を行う必要が</a:t>
            </a:r>
            <a:r>
              <a:rPr lang="ja-JP" altLang="ja-JP" dirty="0" smtClean="0"/>
              <a:t>ある</a:t>
            </a:r>
            <a:r>
              <a:rPr lang="ja-JP" altLang="en-US" dirty="0" smtClean="0"/>
              <a:t>と考えました。</a:t>
            </a:r>
            <a:endParaRPr lang="en-US" altLang="ja-JP" dirty="0" smtClean="0"/>
          </a:p>
          <a:p>
            <a:endParaRPr kumimoji="1" lang="en-US" altLang="ja-JP" dirty="0" smtClean="0"/>
          </a:p>
          <a:p>
            <a:r>
              <a:rPr kumimoji="1" lang="ja-JP" altLang="en-US" dirty="0" smtClean="0"/>
              <a:t>今後も合同研修会を定期的に開催し、小学校と連携しながら、小学校では基礎的・基本的な技能の定着を、中学校ではその技能を活用できるような授業を展開していけるように研究を進めてまいり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9E8E02D-6475-4C52-92D3-D03E467970FC}" type="slidenum">
              <a:rPr kumimoji="1" lang="ja-JP" altLang="en-US" smtClean="0"/>
              <a:t>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421797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今後</a:t>
            </a:r>
            <a:r>
              <a:rPr lang="ja-JP" altLang="en-US" dirty="0" smtClean="0"/>
              <a:t>の取組として、</a:t>
            </a:r>
            <a:endParaRPr lang="en-US" altLang="ja-JP" dirty="0" smtClean="0"/>
          </a:p>
          <a:p>
            <a:endParaRPr lang="en-US" altLang="ja-JP" dirty="0" smtClean="0"/>
          </a:p>
          <a:p>
            <a:r>
              <a:rPr kumimoji="1" lang="ja-JP" altLang="en-US" dirty="0" smtClean="0"/>
              <a:t>平成３１年度　全国技術・家庭科研究大会（兵庫大会）にて研究成果の発信を行います。</a:t>
            </a:r>
            <a:endParaRPr kumimoji="1" lang="en-US" altLang="ja-JP" dirty="0" smtClean="0"/>
          </a:p>
          <a:p>
            <a:endParaRPr lang="en-US" altLang="ja-JP" dirty="0"/>
          </a:p>
          <a:p>
            <a:r>
              <a:rPr kumimoji="1" lang="ja-JP" altLang="en-US" dirty="0" smtClean="0"/>
              <a:t>また、本研究を生かし、衣生活以外の内容においても課題を解決する力や実践的な態度を育むための指導方法について、研究を進めてまいりたいと思っております。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9E8E02D-6475-4C52-92D3-D03E467970FC}" type="slidenum">
              <a:rPr kumimoji="1" lang="ja-JP" altLang="en-US" smtClean="0"/>
              <a:t>7</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56116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以上で発表を終わります。</a:t>
            </a:r>
            <a:endParaRPr kumimoji="1" lang="en-US" altLang="ja-JP" dirty="0" smtClean="0"/>
          </a:p>
          <a:p>
            <a:r>
              <a:rPr lang="ja-JP" altLang="en-US" dirty="0" smtClean="0"/>
              <a:t>ご</a:t>
            </a:r>
            <a:r>
              <a:rPr lang="ja-JP" altLang="en-US" dirty="0"/>
              <a:t>清聴</a:t>
            </a:r>
            <a:r>
              <a:rPr lang="ja-JP" altLang="en-US" dirty="0" smtClean="0"/>
              <a:t>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9E8E02D-6475-4C52-92D3-D03E467970FC}" type="slidenum">
              <a:rPr kumimoji="1" lang="ja-JP" altLang="en-US" smtClean="0"/>
              <a:t>8</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27461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148581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214972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164048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64378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119899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263573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26121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3922006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3188295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240060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FC5027B-AD81-4B62-80AE-A9704A1BD16F}" type="datetimeFigureOut">
              <a:rPr kumimoji="1" lang="ja-JP" altLang="en-US" smtClean="0"/>
              <a:t>2019/3/18</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7406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960133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305344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3362807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a:xfrm>
            <a:off x="581192" y="5951810"/>
            <a:ext cx="5922209"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101342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389958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298587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117673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30533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94278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414808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C5027B-AD81-4B62-80AE-A9704A1BD16F}" type="datetimeFigureOut">
              <a:rPr kumimoji="1" lang="ja-JP" altLang="en-US" smtClean="0"/>
              <a:t>2019/3/18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267424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7327EE3-7F9D-4879-879E-6CA8FBD31B80}" type="slidenum">
              <a:rPr kumimoji="1" lang="ja-JP" altLang="en-US" smtClean="0"/>
              <a:t>‹#›</a:t>
            </a:fld>
            <a:endParaRPr kumimoji="1" lang="ja-JP" altLang="en-US"/>
          </a:p>
        </p:txBody>
      </p:sp>
    </p:spTree>
    <p:extLst>
      <p:ext uri="{BB962C8B-B14F-4D97-AF65-F5344CB8AC3E}">
        <p14:creationId xmlns:p14="http://schemas.microsoft.com/office/powerpoint/2010/main" val="276879568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2FC5027B-AD81-4B62-80AE-A9704A1BD16F}" type="datetimeFigureOut">
              <a:rPr kumimoji="1" lang="ja-JP" altLang="en-US" smtClean="0"/>
              <a:t>2019/3/18</a:t>
            </a:fld>
            <a:endParaRPr kumimoji="1" lang="ja-JP" alt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kumimoji="1" lang="ja-JP" alt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87327EE3-7F9D-4879-879E-6CA8FBD31B80}" type="slidenum">
              <a:rPr kumimoji="1" lang="ja-JP" altLang="en-US" smtClean="0"/>
              <a:t>‹#›</a:t>
            </a:fld>
            <a:endParaRPr kumimoji="1" lang="ja-JP" alt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9819413"/>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　２</a:t>
            </a:r>
            <a:r>
              <a:rPr lang="ja-JP" altLang="en-US" dirty="0"/>
              <a:t>　</a:t>
            </a:r>
            <a:r>
              <a:rPr kumimoji="1" lang="ja-JP" altLang="en-US" dirty="0" smtClean="0"/>
              <a:t>研究内容</a:t>
            </a:r>
            <a:endParaRPr kumimoji="1" lang="ja-JP" altLang="en-US" dirty="0"/>
          </a:p>
        </p:txBody>
      </p:sp>
      <p:sp>
        <p:nvSpPr>
          <p:cNvPr id="3" name="コンテンツ プレースホルダー 2"/>
          <p:cNvSpPr>
            <a:spLocks noGrp="1"/>
          </p:cNvSpPr>
          <p:nvPr>
            <p:ph idx="1"/>
          </p:nvPr>
        </p:nvSpPr>
        <p:spPr>
          <a:xfrm>
            <a:off x="346841" y="2003612"/>
            <a:ext cx="8450318" cy="4854388"/>
          </a:xfrm>
        </p:spPr>
        <p:txBody>
          <a:bodyPr anchor="t">
            <a:normAutofit/>
          </a:bodyPr>
          <a:lstStyle/>
          <a:p>
            <a:pPr marL="0" indent="0">
              <a:buNone/>
            </a:pPr>
            <a:r>
              <a:rPr lang="ja-JP" altLang="en-US" sz="2000" dirty="0">
                <a:solidFill>
                  <a:schemeClr val="tx1"/>
                </a:solidFill>
              </a:rPr>
              <a:t>（３）</a:t>
            </a:r>
            <a:r>
              <a:rPr kumimoji="1" lang="ja-JP" altLang="en-US" sz="2000" dirty="0" smtClean="0">
                <a:solidFill>
                  <a:schemeClr val="tx1"/>
                </a:solidFill>
              </a:rPr>
              <a:t>衣生活の課題を解決する力と実践的な態度を育む指導方法の工夫</a:t>
            </a:r>
            <a:endParaRPr kumimoji="1" lang="en-US" altLang="ja-JP" sz="2000" dirty="0" smtClean="0">
              <a:solidFill>
                <a:schemeClr val="tx1"/>
              </a:solidFill>
            </a:endParaRPr>
          </a:p>
          <a:p>
            <a:pPr marL="0" indent="0">
              <a:buNone/>
            </a:pPr>
            <a:endParaRPr lang="en-US" altLang="ja-JP" sz="2000" dirty="0" smtClean="0"/>
          </a:p>
          <a:p>
            <a:pPr marL="0" indent="0">
              <a:buNone/>
            </a:pPr>
            <a:endParaRPr lang="en-US" altLang="ja-JP" sz="2000" dirty="0" smtClean="0"/>
          </a:p>
          <a:p>
            <a:pPr marL="0" indent="0">
              <a:buNone/>
            </a:pPr>
            <a:r>
              <a:rPr lang="ja-JP" altLang="en-US" sz="2000" dirty="0"/>
              <a:t>　</a:t>
            </a:r>
            <a:r>
              <a:rPr lang="ja-JP" altLang="en-US" sz="2000" dirty="0" smtClean="0"/>
              <a:t>○実践活動の評価・改善</a:t>
            </a:r>
            <a:endParaRPr lang="en-US" altLang="ja-JP" sz="2000" dirty="0"/>
          </a:p>
          <a:p>
            <a:pPr marL="0" indent="0">
              <a:buNone/>
            </a:pPr>
            <a:r>
              <a:rPr lang="ja-JP" altLang="en-US" sz="2000" dirty="0"/>
              <a:t>　</a:t>
            </a:r>
            <a:r>
              <a:rPr lang="ja-JP" altLang="en-US" sz="2000" dirty="0" smtClean="0"/>
              <a:t>・小集団で振り返りを行い，自らの課題や次回の製作において</a:t>
            </a:r>
            <a:endParaRPr lang="en-US" altLang="ja-JP" sz="2000" dirty="0" smtClean="0"/>
          </a:p>
          <a:p>
            <a:pPr marL="0" indent="0">
              <a:buNone/>
            </a:pPr>
            <a:r>
              <a:rPr lang="ja-JP" altLang="en-US" sz="2000" dirty="0"/>
              <a:t>　</a:t>
            </a:r>
            <a:r>
              <a:rPr lang="ja-JP" altLang="en-US" sz="2000" dirty="0" smtClean="0"/>
              <a:t>　気を付けたいことを考えさせる</a:t>
            </a:r>
            <a:r>
              <a:rPr lang="ja-JP" altLang="en-US" sz="2000" dirty="0"/>
              <a:t>。</a:t>
            </a:r>
            <a:endParaRPr lang="en-US" altLang="ja-JP" dirty="0" smtClean="0"/>
          </a:p>
        </p:txBody>
      </p:sp>
      <p:sp>
        <p:nvSpPr>
          <p:cNvPr id="4" name="正方形/長方形 3"/>
          <p:cNvSpPr/>
          <p:nvPr/>
        </p:nvSpPr>
        <p:spPr>
          <a:xfrm>
            <a:off x="899149" y="2765140"/>
            <a:ext cx="7456575" cy="489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rPr>
              <a:t>「生活を豊かにするための布を用いた製作」</a:t>
            </a:r>
            <a:r>
              <a:rPr lang="ja-JP" altLang="en-US" dirty="0" smtClean="0">
                <a:solidFill>
                  <a:schemeClr val="bg1"/>
                </a:solidFill>
              </a:rPr>
              <a:t>に</a:t>
            </a:r>
            <a:r>
              <a:rPr lang="ja-JP" altLang="en-US" dirty="0">
                <a:solidFill>
                  <a:schemeClr val="bg1"/>
                </a:solidFill>
              </a:rPr>
              <a:t>おける指導方法の工夫</a:t>
            </a:r>
            <a:endParaRPr kumimoji="1" lang="ja-JP" altLang="en-US" dirty="0">
              <a:solidFill>
                <a:schemeClr val="bg1"/>
              </a:solidFill>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3080" y="4618890"/>
            <a:ext cx="2545976" cy="190948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0835" y="4618890"/>
            <a:ext cx="2560109" cy="1920082"/>
          </a:xfrm>
          <a:prstGeom prst="rect">
            <a:avLst/>
          </a:prstGeom>
        </p:spPr>
      </p:pic>
      <p:sp>
        <p:nvSpPr>
          <p:cNvPr id="8" name="テキスト ボックス 18"/>
          <p:cNvSpPr txBox="1"/>
          <p:nvPr/>
        </p:nvSpPr>
        <p:spPr>
          <a:xfrm>
            <a:off x="899149" y="5945317"/>
            <a:ext cx="2593632" cy="60425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kern="100" dirty="0">
                <a:effectLst/>
                <a:latin typeface="游明朝"/>
                <a:ea typeface="ＭＳ ゴシック"/>
                <a:cs typeface="Times New Roman"/>
              </a:rPr>
              <a:t>実際に使った感想</a:t>
            </a:r>
            <a:r>
              <a:rPr lang="ja-JP" kern="100" dirty="0" smtClean="0">
                <a:effectLst/>
                <a:latin typeface="游明朝"/>
                <a:ea typeface="ＭＳ ゴシック"/>
                <a:cs typeface="Times New Roman"/>
              </a:rPr>
              <a:t>を</a:t>
            </a:r>
            <a:endParaRPr lang="en-US" altLang="ja-JP" kern="100" dirty="0">
              <a:latin typeface="游明朝"/>
              <a:ea typeface="ＭＳ ゴシック"/>
              <a:cs typeface="Times New Roman"/>
            </a:endParaRPr>
          </a:p>
          <a:p>
            <a:pPr>
              <a:spcAft>
                <a:spcPts val="0"/>
              </a:spcAft>
            </a:pPr>
            <a:r>
              <a:rPr lang="ja-JP" kern="100" dirty="0" smtClean="0">
                <a:effectLst/>
                <a:latin typeface="游明朝"/>
                <a:ea typeface="ＭＳ ゴシック"/>
                <a:cs typeface="Times New Roman"/>
              </a:rPr>
              <a:t>交流</a:t>
            </a:r>
            <a:r>
              <a:rPr lang="ja-JP" kern="100" dirty="0">
                <a:effectLst/>
                <a:latin typeface="游明朝"/>
                <a:ea typeface="ＭＳ ゴシック"/>
                <a:cs typeface="Times New Roman"/>
              </a:rPr>
              <a:t>する様子</a:t>
            </a:r>
            <a:endParaRPr lang="ja-JP" sz="2400" kern="100" dirty="0">
              <a:effectLst/>
              <a:latin typeface="游明朝"/>
              <a:ea typeface="ＭＳ Ｐ明朝"/>
              <a:cs typeface="Times New Roman"/>
            </a:endParaRPr>
          </a:p>
        </p:txBody>
      </p:sp>
    </p:spTree>
    <p:extLst>
      <p:ext uri="{BB962C8B-B14F-4D97-AF65-F5344CB8AC3E}">
        <p14:creationId xmlns:p14="http://schemas.microsoft.com/office/powerpoint/2010/main" val="153398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a:t>
            </a:r>
            <a:r>
              <a:rPr kumimoji="1" lang="ja-JP" altLang="en-US" dirty="0" smtClean="0"/>
              <a:t>２</a:t>
            </a:r>
            <a:r>
              <a:rPr lang="ja-JP" altLang="en-US" dirty="0"/>
              <a:t>　</a:t>
            </a:r>
            <a:r>
              <a:rPr kumimoji="1" lang="ja-JP" altLang="en-US" dirty="0" smtClean="0"/>
              <a:t>研究内容</a:t>
            </a:r>
            <a:endParaRPr kumimoji="1" lang="ja-JP" altLang="en-US" dirty="0"/>
          </a:p>
        </p:txBody>
      </p:sp>
      <p:sp>
        <p:nvSpPr>
          <p:cNvPr id="3" name="コンテンツ プレースホルダー 2"/>
          <p:cNvSpPr>
            <a:spLocks noGrp="1"/>
          </p:cNvSpPr>
          <p:nvPr>
            <p:ph idx="1"/>
          </p:nvPr>
        </p:nvSpPr>
        <p:spPr>
          <a:xfrm>
            <a:off x="409903" y="1976719"/>
            <a:ext cx="8488834" cy="4881282"/>
          </a:xfrm>
        </p:spPr>
        <p:txBody>
          <a:bodyPr anchor="t">
            <a:normAutofit/>
          </a:bodyPr>
          <a:lstStyle/>
          <a:p>
            <a:pPr marL="0" indent="0">
              <a:buNone/>
            </a:pPr>
            <a:r>
              <a:rPr lang="ja-JP" altLang="en-US" sz="2000" dirty="0">
                <a:solidFill>
                  <a:schemeClr val="tx1"/>
                </a:solidFill>
              </a:rPr>
              <a:t>（３）</a:t>
            </a:r>
            <a:r>
              <a:rPr kumimoji="1" lang="ja-JP" altLang="en-US" sz="2000" dirty="0" smtClean="0"/>
              <a:t>衣生活の課題を解決する力と実践的な態度を育む指導方法の工夫</a:t>
            </a:r>
            <a:endParaRPr kumimoji="1" lang="en-US" altLang="ja-JP" sz="2000" dirty="0" smtClean="0"/>
          </a:p>
          <a:p>
            <a:pPr marL="0" indent="0">
              <a:buNone/>
            </a:pPr>
            <a:endParaRPr lang="en-US" altLang="ja-JP" dirty="0" smtClean="0"/>
          </a:p>
          <a:p>
            <a:pPr marL="0" indent="0">
              <a:buNone/>
            </a:pPr>
            <a:endParaRPr lang="en-US" altLang="ja-JP" dirty="0">
              <a:solidFill>
                <a:schemeClr val="tx1"/>
              </a:solidFill>
            </a:endParaRPr>
          </a:p>
        </p:txBody>
      </p:sp>
      <p:sp>
        <p:nvSpPr>
          <p:cNvPr id="4" name="正方形/長方形 3"/>
          <p:cNvSpPr/>
          <p:nvPr/>
        </p:nvSpPr>
        <p:spPr>
          <a:xfrm>
            <a:off x="899149" y="2408951"/>
            <a:ext cx="7645761" cy="489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rPr>
              <a:t>「生活を豊かにするための布を用いた製作」</a:t>
            </a:r>
            <a:r>
              <a:rPr lang="ja-JP" altLang="en-US" dirty="0" smtClean="0">
                <a:solidFill>
                  <a:schemeClr val="bg1"/>
                </a:solidFill>
              </a:rPr>
              <a:t>に</a:t>
            </a:r>
            <a:r>
              <a:rPr lang="ja-JP" altLang="en-US" dirty="0">
                <a:solidFill>
                  <a:schemeClr val="bg1"/>
                </a:solidFill>
              </a:rPr>
              <a:t>おける指導方法の工夫</a:t>
            </a:r>
            <a:endParaRPr kumimoji="1" lang="ja-JP" altLang="en-US" dirty="0">
              <a:solidFill>
                <a:schemeClr val="bg1"/>
              </a:solidFill>
            </a:endParaRPr>
          </a:p>
        </p:txBody>
      </p:sp>
      <p:sp>
        <p:nvSpPr>
          <p:cNvPr id="6" name="正方形/長方形 5"/>
          <p:cNvSpPr/>
          <p:nvPr/>
        </p:nvSpPr>
        <p:spPr>
          <a:xfrm>
            <a:off x="3557450" y="3070197"/>
            <a:ext cx="2037234" cy="372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1A3260"/>
                </a:solidFill>
              </a:rPr>
              <a:t>生徒の気付き</a:t>
            </a:r>
            <a:endParaRPr lang="en-US" altLang="ja-JP" dirty="0">
              <a:solidFill>
                <a:srgbClr val="1A3260"/>
              </a:solidFill>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b="4682"/>
          <a:stretch/>
        </p:blipFill>
        <p:spPr>
          <a:xfrm>
            <a:off x="3618063" y="3547170"/>
            <a:ext cx="1956417" cy="1398609"/>
          </a:xfrm>
          <a:prstGeom prst="rect">
            <a:avLst/>
          </a:prstGeom>
        </p:spPr>
      </p:pic>
      <p:sp>
        <p:nvSpPr>
          <p:cNvPr id="5" name="角丸四角形 4"/>
          <p:cNvSpPr/>
          <p:nvPr/>
        </p:nvSpPr>
        <p:spPr>
          <a:xfrm>
            <a:off x="293807" y="3079567"/>
            <a:ext cx="3121746" cy="1636264"/>
          </a:xfrm>
          <a:prstGeom prst="roundRect">
            <a:avLst/>
          </a:prstGeom>
          <a:noFill/>
          <a:ln>
            <a:solidFill>
              <a:srgbClr val="1A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どういうものがあれば便利で快適になるのか，効率よく作業を進められるのか，</a:t>
            </a:r>
            <a:r>
              <a:rPr kumimoji="1" lang="ja-JP" altLang="en-US" sz="1400" u="sng" dirty="0" smtClean="0">
                <a:solidFill>
                  <a:schemeClr val="tx1"/>
                </a:solidFill>
              </a:rPr>
              <a:t>先のことを考えながら作業したり，改善点を見付けたり，次回作業するときにはもっと良くなるように考えるのが楽しかった。</a:t>
            </a:r>
            <a:endParaRPr kumimoji="1" lang="ja-JP" altLang="en-US" sz="1400" u="sng" dirty="0">
              <a:solidFill>
                <a:schemeClr val="tx1"/>
              </a:solidFill>
            </a:endParaRPr>
          </a:p>
        </p:txBody>
      </p:sp>
      <p:sp>
        <p:nvSpPr>
          <p:cNvPr id="16" name="角丸四角形 15"/>
          <p:cNvSpPr/>
          <p:nvPr/>
        </p:nvSpPr>
        <p:spPr>
          <a:xfrm>
            <a:off x="5776991" y="3061716"/>
            <a:ext cx="3121746" cy="1926122"/>
          </a:xfrm>
          <a:prstGeom prst="roundRect">
            <a:avLst/>
          </a:prstGeom>
          <a:noFill/>
          <a:ln>
            <a:solidFill>
              <a:srgbClr val="1A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実際</a:t>
            </a:r>
            <a:r>
              <a:rPr kumimoji="1" lang="ja-JP" altLang="en-US" sz="1400" dirty="0" smtClean="0">
                <a:solidFill>
                  <a:schemeClr val="tx1"/>
                </a:solidFill>
              </a:rPr>
              <a:t>に相手に使ってもらうことで，作品の改善点を知ることができた。</a:t>
            </a:r>
            <a:r>
              <a:rPr kumimoji="1" lang="ja-JP" altLang="en-US" sz="1400" u="sng" dirty="0" smtClean="0">
                <a:solidFill>
                  <a:schemeClr val="tx1"/>
                </a:solidFill>
              </a:rPr>
              <a:t>贈った相手に快適に使ってもらうには，相手の立場に立って考えることが重要だと思った。</a:t>
            </a:r>
            <a:r>
              <a:rPr kumimoji="1" lang="ja-JP" altLang="en-US" sz="1400" dirty="0" smtClean="0">
                <a:solidFill>
                  <a:schemeClr val="tx1"/>
                </a:solidFill>
              </a:rPr>
              <a:t>また，汚れた時などのことも考えて，布の特徴をもっと知りたいと思った。</a:t>
            </a:r>
            <a:endParaRPr kumimoji="1" lang="ja-JP" altLang="en-US" sz="1400" dirty="0">
              <a:solidFill>
                <a:schemeClr val="tx1"/>
              </a:solidFill>
            </a:endParaRPr>
          </a:p>
        </p:txBody>
      </p:sp>
      <p:sp>
        <p:nvSpPr>
          <p:cNvPr id="17" name="角丸四角形 16"/>
          <p:cNvSpPr/>
          <p:nvPr/>
        </p:nvSpPr>
        <p:spPr>
          <a:xfrm>
            <a:off x="293807" y="4829814"/>
            <a:ext cx="3121746" cy="1658063"/>
          </a:xfrm>
          <a:prstGeom prst="roundRect">
            <a:avLst/>
          </a:prstGeom>
          <a:noFill/>
          <a:ln>
            <a:solidFill>
              <a:srgbClr val="1A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計画を立てた後と活用した後の二度話し合いをして，自分だけでは思いつかないような意見がたくさんもらえた。これからは，</a:t>
            </a:r>
            <a:r>
              <a:rPr kumimoji="1" lang="ja-JP" altLang="en-US" sz="1400" u="sng" dirty="0" smtClean="0">
                <a:solidFill>
                  <a:schemeClr val="tx1"/>
                </a:solidFill>
              </a:rPr>
              <a:t>いろんな場面で意見交換をして，お互いの作品がよりよくなるようにしたい</a:t>
            </a:r>
            <a:r>
              <a:rPr kumimoji="1" lang="ja-JP" altLang="en-US" sz="1400" dirty="0" smtClean="0">
                <a:solidFill>
                  <a:schemeClr val="tx1"/>
                </a:solidFill>
              </a:rPr>
              <a:t>と思った。</a:t>
            </a:r>
            <a:endParaRPr kumimoji="1" lang="ja-JP" altLang="en-US" sz="1400" dirty="0">
              <a:solidFill>
                <a:schemeClr val="tx1"/>
              </a:solidFill>
            </a:endParaRPr>
          </a:p>
        </p:txBody>
      </p:sp>
      <p:sp>
        <p:nvSpPr>
          <p:cNvPr id="18" name="角丸四角形 17"/>
          <p:cNvSpPr/>
          <p:nvPr/>
        </p:nvSpPr>
        <p:spPr>
          <a:xfrm>
            <a:off x="3618063" y="5131114"/>
            <a:ext cx="5280674" cy="1390006"/>
          </a:xfrm>
          <a:prstGeom prst="roundRect">
            <a:avLst/>
          </a:prstGeom>
          <a:noFill/>
          <a:ln>
            <a:solidFill>
              <a:srgbClr val="1A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裁縫の基礎はしっかりと覚えておくなど，友だちに質問されたときのために知識や技能を身に付けておきたいと思った。そのために，</a:t>
            </a:r>
            <a:r>
              <a:rPr kumimoji="1" lang="ja-JP" altLang="en-US" sz="1400" u="sng" dirty="0" smtClean="0">
                <a:solidFill>
                  <a:schemeClr val="tx1"/>
                </a:solidFill>
              </a:rPr>
              <a:t>制服のボタンが外れたり，裾が短くなったりしたときには，補修に挑戦してみようと思った。</a:t>
            </a:r>
            <a:r>
              <a:rPr kumimoji="1" lang="ja-JP" altLang="en-US" sz="1400" dirty="0" smtClean="0">
                <a:solidFill>
                  <a:schemeClr val="tx1"/>
                </a:solidFill>
              </a:rPr>
              <a:t>また，次に作品を作るときには，</a:t>
            </a:r>
            <a:r>
              <a:rPr kumimoji="1" lang="ja-JP" altLang="en-US" sz="1400" u="sng" dirty="0" smtClean="0">
                <a:solidFill>
                  <a:schemeClr val="tx1"/>
                </a:solidFill>
              </a:rPr>
              <a:t>一つ一つの工程がスムーズに進むようにじっくりと考えて計画を立てたい</a:t>
            </a:r>
            <a:r>
              <a:rPr kumimoji="1" lang="ja-JP" altLang="en-US" sz="1400" dirty="0" smtClean="0">
                <a:solidFill>
                  <a:schemeClr val="tx1"/>
                </a:solidFill>
              </a:rPr>
              <a:t>。</a:t>
            </a:r>
            <a:endParaRPr kumimoji="1" lang="ja-JP" altLang="en-US" sz="1400" dirty="0">
              <a:solidFill>
                <a:schemeClr val="tx1"/>
              </a:solidFill>
            </a:endParaRPr>
          </a:p>
        </p:txBody>
      </p:sp>
    </p:spTree>
    <p:extLst>
      <p:ext uri="{BB962C8B-B14F-4D97-AF65-F5344CB8AC3E}">
        <p14:creationId xmlns:p14="http://schemas.microsoft.com/office/powerpoint/2010/main" val="2092162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a:t>
            </a:r>
            <a:r>
              <a:rPr kumimoji="1" lang="ja-JP" altLang="en-US" dirty="0" smtClean="0"/>
              <a:t>２</a:t>
            </a:r>
            <a:r>
              <a:rPr lang="ja-JP" altLang="en-US" dirty="0"/>
              <a:t>　</a:t>
            </a:r>
            <a:r>
              <a:rPr kumimoji="1" lang="ja-JP" altLang="en-US" dirty="0" smtClean="0"/>
              <a:t>研究内容</a:t>
            </a:r>
            <a:endParaRPr kumimoji="1" lang="ja-JP" altLang="en-US" dirty="0"/>
          </a:p>
        </p:txBody>
      </p:sp>
      <p:sp>
        <p:nvSpPr>
          <p:cNvPr id="3" name="コンテンツ プレースホルダー 2"/>
          <p:cNvSpPr>
            <a:spLocks noGrp="1"/>
          </p:cNvSpPr>
          <p:nvPr>
            <p:ph idx="1"/>
          </p:nvPr>
        </p:nvSpPr>
        <p:spPr>
          <a:xfrm>
            <a:off x="581192" y="2030506"/>
            <a:ext cx="7989752" cy="4652682"/>
          </a:xfrm>
        </p:spPr>
        <p:txBody>
          <a:bodyPr anchor="t">
            <a:normAutofit/>
          </a:bodyPr>
          <a:lstStyle/>
          <a:p>
            <a:pPr marL="0" indent="0">
              <a:buNone/>
            </a:pPr>
            <a:r>
              <a:rPr lang="ja-JP" altLang="en-US" sz="2000" dirty="0">
                <a:solidFill>
                  <a:schemeClr val="tx1"/>
                </a:solidFill>
              </a:rPr>
              <a:t>（４）</a:t>
            </a:r>
            <a:r>
              <a:rPr lang="ja-JP" altLang="en-US" sz="2000" dirty="0" smtClean="0"/>
              <a:t>小・中学校の連携を深める取組</a:t>
            </a:r>
            <a:endParaRPr lang="en-US" altLang="ja-JP" sz="2000" dirty="0" smtClean="0"/>
          </a:p>
          <a:p>
            <a:pPr marL="0" indent="0">
              <a:buNone/>
            </a:pPr>
            <a:r>
              <a:rPr lang="ja-JP" altLang="en-US" sz="2000" dirty="0">
                <a:latin typeface="メイリオ" panose="020B0604030504040204" pitchFamily="50" charset="-128"/>
                <a:ea typeface="メイリオ" panose="020B0604030504040204" pitchFamily="50" charset="-128"/>
              </a:rPr>
              <a:t>　</a:t>
            </a:r>
            <a:r>
              <a:rPr lang="ja-JP" altLang="en-US" sz="2000" u="sng" dirty="0" smtClean="0"/>
              <a:t>小・中学校</a:t>
            </a:r>
            <a:r>
              <a:rPr lang="ja-JP" altLang="en-US" sz="2000" u="sng" dirty="0"/>
              <a:t>家庭科担当教員の合同研修会</a:t>
            </a:r>
            <a:endParaRPr lang="en-US" altLang="ja-JP" sz="2000" u="sng" dirty="0"/>
          </a:p>
          <a:p>
            <a:pPr marL="0" indent="0">
              <a:lnSpc>
                <a:spcPts val="1500"/>
              </a:lnSpc>
              <a:buNone/>
            </a:pPr>
            <a:r>
              <a:rPr lang="ja-JP" altLang="en-US" sz="2000" dirty="0"/>
              <a:t>　　</a:t>
            </a:r>
            <a:r>
              <a:rPr lang="ja-JP" altLang="en-US" sz="2000" dirty="0" smtClean="0"/>
              <a:t>・</a:t>
            </a:r>
            <a:r>
              <a:rPr lang="ja-JP" altLang="en-US" sz="2000" dirty="0"/>
              <a:t>小学校の授業参観や研修会へ参加（各学期１回）</a:t>
            </a:r>
            <a:endParaRPr lang="en-US" altLang="ja-JP" sz="2000" dirty="0"/>
          </a:p>
          <a:p>
            <a:pPr marL="0" indent="0">
              <a:lnSpc>
                <a:spcPts val="1500"/>
              </a:lnSpc>
              <a:buNone/>
            </a:pPr>
            <a:r>
              <a:rPr lang="ja-JP" altLang="en-US" sz="2000" dirty="0"/>
              <a:t>　　</a:t>
            </a:r>
            <a:r>
              <a:rPr lang="ja-JP" altLang="en-US" sz="2000" dirty="0" smtClean="0"/>
              <a:t>・用具の安全な使い方等の指導方法の情報共有</a:t>
            </a:r>
            <a:endParaRPr lang="en-US" altLang="ja-JP" sz="2000" dirty="0" smtClean="0"/>
          </a:p>
          <a:p>
            <a:pPr marL="0" indent="0">
              <a:buNone/>
            </a:pPr>
            <a:endParaRPr lang="en-US" altLang="ja-JP" u="sng" dirty="0" smtClean="0"/>
          </a:p>
          <a:p>
            <a:pPr marL="0" indent="0">
              <a:buNone/>
            </a:pPr>
            <a:r>
              <a:rPr lang="ja-JP" altLang="en-US" dirty="0" smtClean="0"/>
              <a:t>　</a:t>
            </a:r>
            <a:endParaRPr lang="en-US" altLang="ja-JP" dirty="0" smtClean="0"/>
          </a:p>
        </p:txBody>
      </p:sp>
      <p:pic>
        <p:nvPicPr>
          <p:cNvPr id="4" name="図 3"/>
          <p:cNvPicPr>
            <a:picLocks noChangeAspect="1"/>
          </p:cNvPicPr>
          <p:nvPr/>
        </p:nvPicPr>
        <p:blipFill rotWithShape="1">
          <a:blip r:embed="rId3"/>
          <a:srcRect l="20902" t="28605" r="21518" b="24840"/>
          <a:stretch/>
        </p:blipFill>
        <p:spPr>
          <a:xfrm>
            <a:off x="1125038" y="3553328"/>
            <a:ext cx="6902059" cy="3015032"/>
          </a:xfrm>
          <a:prstGeom prst="rect">
            <a:avLst/>
          </a:prstGeom>
        </p:spPr>
      </p:pic>
    </p:spTree>
    <p:extLst>
      <p:ext uri="{BB962C8B-B14F-4D97-AF65-F5344CB8AC3E}">
        <p14:creationId xmlns:p14="http://schemas.microsoft.com/office/powerpoint/2010/main" val="3150447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a:t>
            </a:r>
            <a:r>
              <a:rPr kumimoji="1" lang="ja-JP" altLang="en-US" dirty="0" smtClean="0"/>
              <a:t>２</a:t>
            </a:r>
            <a:r>
              <a:rPr lang="ja-JP" altLang="en-US" dirty="0"/>
              <a:t>　</a:t>
            </a:r>
            <a:r>
              <a:rPr kumimoji="1" lang="ja-JP" altLang="en-US" dirty="0" smtClean="0"/>
              <a:t>研究内容</a:t>
            </a:r>
            <a:endParaRPr kumimoji="1" lang="ja-JP" altLang="en-US" dirty="0"/>
          </a:p>
        </p:txBody>
      </p:sp>
      <p:sp>
        <p:nvSpPr>
          <p:cNvPr id="3" name="コンテンツ プレースホルダー 2"/>
          <p:cNvSpPr>
            <a:spLocks noGrp="1"/>
          </p:cNvSpPr>
          <p:nvPr>
            <p:ph idx="1"/>
          </p:nvPr>
        </p:nvSpPr>
        <p:spPr>
          <a:xfrm>
            <a:off x="581192" y="2003612"/>
            <a:ext cx="7989752" cy="3959306"/>
          </a:xfrm>
        </p:spPr>
        <p:txBody>
          <a:bodyPr anchor="t">
            <a:normAutofit/>
          </a:bodyPr>
          <a:lstStyle/>
          <a:p>
            <a:pPr marL="0" indent="0">
              <a:buNone/>
            </a:pPr>
            <a:r>
              <a:rPr lang="ja-JP" altLang="en-US" sz="2000" dirty="0">
                <a:solidFill>
                  <a:schemeClr val="tx1"/>
                </a:solidFill>
              </a:rPr>
              <a:t>（５）</a:t>
            </a:r>
            <a:r>
              <a:rPr lang="ja-JP" altLang="en-US" sz="2000" dirty="0" smtClean="0"/>
              <a:t>家庭・地域との連携を図った取組</a:t>
            </a:r>
            <a:endParaRPr lang="en-US" altLang="ja-JP" sz="2000" dirty="0" smtClean="0"/>
          </a:p>
          <a:p>
            <a:pPr marL="0" indent="0">
              <a:buNone/>
            </a:pPr>
            <a:r>
              <a:rPr lang="ja-JP" altLang="en-US" sz="2000" dirty="0"/>
              <a:t>　</a:t>
            </a:r>
            <a:r>
              <a:rPr lang="ja-JP" altLang="en-US" sz="2000" u="sng" dirty="0" smtClean="0"/>
              <a:t>ゲストティーチャーとして</a:t>
            </a:r>
            <a:endParaRPr lang="en-US" altLang="ja-JP" sz="2000" u="sng" dirty="0" smtClean="0"/>
          </a:p>
          <a:p>
            <a:pPr marL="0" indent="0">
              <a:buNone/>
            </a:pPr>
            <a:r>
              <a:rPr lang="ja-JP" altLang="en-US" sz="2000" dirty="0"/>
              <a:t>　</a:t>
            </a:r>
            <a:r>
              <a:rPr lang="ja-JP" altLang="en-US" sz="2000" dirty="0" smtClean="0"/>
              <a:t>　　　　　　　</a:t>
            </a:r>
            <a:r>
              <a:rPr lang="ja-JP" altLang="en-US" sz="2000" u="sng" dirty="0" smtClean="0"/>
              <a:t>地域人材を活用</a:t>
            </a:r>
            <a:endParaRPr lang="en-US" altLang="ja-JP" sz="2000" u="sng" dirty="0" smtClean="0"/>
          </a:p>
          <a:p>
            <a:pPr marL="0" indent="0">
              <a:buNone/>
            </a:pPr>
            <a:r>
              <a:rPr lang="ja-JP" altLang="en-US" u="sng" dirty="0" smtClean="0"/>
              <a:t>　</a:t>
            </a:r>
            <a:endParaRPr lang="en-US" altLang="ja-JP" u="sng" dirty="0" smtClean="0"/>
          </a:p>
          <a:p>
            <a:pPr marL="0" indent="0">
              <a:buNone/>
            </a:pPr>
            <a:r>
              <a:rPr lang="ja-JP" altLang="en-US" dirty="0" smtClean="0"/>
              <a:t>　</a:t>
            </a:r>
            <a:endParaRPr lang="en-US" altLang="ja-JP" dirty="0" smtClean="0"/>
          </a:p>
        </p:txBody>
      </p:sp>
      <p:pic>
        <p:nvPicPr>
          <p:cNvPr id="4" name="図 3"/>
          <p:cNvPicPr>
            <a:picLocks noChangeAspect="1"/>
          </p:cNvPicPr>
          <p:nvPr/>
        </p:nvPicPr>
        <p:blipFill rotWithShape="1">
          <a:blip r:embed="rId3"/>
          <a:srcRect b="11143"/>
          <a:stretch/>
        </p:blipFill>
        <p:spPr>
          <a:xfrm>
            <a:off x="597128" y="4248669"/>
            <a:ext cx="7957880" cy="2223315"/>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b="7822"/>
          <a:stretch/>
        </p:blipFill>
        <p:spPr>
          <a:xfrm>
            <a:off x="5011922" y="2670063"/>
            <a:ext cx="1721476" cy="1190120"/>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6063" y="2670063"/>
            <a:ext cx="1608945" cy="1206708"/>
          </a:xfrm>
          <a:prstGeom prst="rect">
            <a:avLst/>
          </a:prstGeom>
        </p:spPr>
      </p:pic>
    </p:spTree>
    <p:extLst>
      <p:ext uri="{BB962C8B-B14F-4D97-AF65-F5344CB8AC3E}">
        <p14:creationId xmlns:p14="http://schemas.microsoft.com/office/powerpoint/2010/main" val="244075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a:t>
            </a:r>
            <a:r>
              <a:rPr lang="ja-JP" altLang="en-US" dirty="0" smtClean="0"/>
              <a:t>３</a:t>
            </a:r>
            <a:r>
              <a:rPr lang="ja-JP" altLang="en-US" dirty="0"/>
              <a:t>　</a:t>
            </a:r>
            <a:r>
              <a:rPr kumimoji="1" lang="ja-JP" altLang="en-US" dirty="0" smtClean="0"/>
              <a:t>成果と課題</a:t>
            </a:r>
            <a:endParaRPr kumimoji="1" lang="ja-JP" altLang="en-US" dirty="0"/>
          </a:p>
        </p:txBody>
      </p:sp>
      <p:sp>
        <p:nvSpPr>
          <p:cNvPr id="3" name="コンテンツ プレースホルダー 2"/>
          <p:cNvSpPr>
            <a:spLocks noGrp="1"/>
          </p:cNvSpPr>
          <p:nvPr>
            <p:ph idx="1"/>
          </p:nvPr>
        </p:nvSpPr>
        <p:spPr>
          <a:xfrm>
            <a:off x="581192" y="1949826"/>
            <a:ext cx="7989752" cy="4545567"/>
          </a:xfrm>
        </p:spPr>
        <p:txBody>
          <a:bodyPr anchor="t">
            <a:normAutofit fontScale="55000" lnSpcReduction="20000"/>
          </a:bodyPr>
          <a:lstStyle/>
          <a:p>
            <a:pPr marL="0" indent="0">
              <a:buNone/>
            </a:pPr>
            <a:r>
              <a:rPr lang="ja-JP" altLang="en-US" sz="3600" dirty="0" smtClean="0"/>
              <a:t>○成果</a:t>
            </a:r>
            <a:endParaRPr lang="en-US" altLang="ja-JP" sz="3600" dirty="0" smtClean="0"/>
          </a:p>
          <a:p>
            <a:pPr marL="444500" indent="-444500">
              <a:buNone/>
            </a:pPr>
            <a:r>
              <a:rPr lang="ja-JP" altLang="en-US" sz="3600" dirty="0" smtClean="0"/>
              <a:t>　</a:t>
            </a:r>
            <a:r>
              <a:rPr lang="ja-JP" altLang="en-US" sz="3600" dirty="0" smtClean="0">
                <a:solidFill>
                  <a:schemeClr val="tx1"/>
                </a:solidFill>
              </a:rPr>
              <a:t>・事前・事後アンケートにより，</a:t>
            </a:r>
            <a:r>
              <a:rPr lang="ja-JP" altLang="en-US" sz="3600" u="sng" dirty="0" smtClean="0">
                <a:solidFill>
                  <a:schemeClr val="tx1"/>
                </a:solidFill>
              </a:rPr>
              <a:t>衣生活における課題を把握，</a:t>
            </a:r>
            <a:endParaRPr lang="en-US" altLang="ja-JP" sz="3600" u="sng" dirty="0" smtClean="0">
              <a:solidFill>
                <a:schemeClr val="tx1"/>
              </a:solidFill>
            </a:endParaRPr>
          </a:p>
          <a:p>
            <a:pPr marL="444500" indent="-444500">
              <a:buNone/>
            </a:pPr>
            <a:r>
              <a:rPr lang="ja-JP" altLang="en-US" sz="3600" dirty="0">
                <a:solidFill>
                  <a:schemeClr val="tx1"/>
                </a:solidFill>
              </a:rPr>
              <a:t>　</a:t>
            </a:r>
            <a:r>
              <a:rPr lang="ja-JP" altLang="en-US" sz="3600" dirty="0" smtClean="0">
                <a:solidFill>
                  <a:schemeClr val="tx1"/>
                </a:solidFill>
              </a:rPr>
              <a:t>　</a:t>
            </a:r>
            <a:r>
              <a:rPr lang="ja-JP" altLang="en-US" sz="3600" u="sng" dirty="0" smtClean="0">
                <a:solidFill>
                  <a:schemeClr val="tx1"/>
                </a:solidFill>
              </a:rPr>
              <a:t>指導内容の検討，生徒の変容をみとる</a:t>
            </a:r>
            <a:r>
              <a:rPr lang="ja-JP" altLang="en-US" sz="3600" dirty="0" smtClean="0">
                <a:solidFill>
                  <a:schemeClr val="tx1"/>
                </a:solidFill>
              </a:rPr>
              <a:t>ことができた。</a:t>
            </a:r>
            <a:endParaRPr lang="en-US" altLang="ja-JP" sz="3600" dirty="0" smtClean="0">
              <a:solidFill>
                <a:schemeClr val="tx1"/>
              </a:solidFill>
            </a:endParaRPr>
          </a:p>
          <a:p>
            <a:pPr marL="444500" indent="-444500">
              <a:buNone/>
            </a:pPr>
            <a:r>
              <a:rPr lang="ja-JP" altLang="en-US" sz="3600" dirty="0">
                <a:solidFill>
                  <a:schemeClr val="tx1"/>
                </a:solidFill>
              </a:rPr>
              <a:t>　・小・中学校合同</a:t>
            </a:r>
            <a:r>
              <a:rPr lang="ja-JP" altLang="en-US" sz="3600" dirty="0" smtClean="0">
                <a:solidFill>
                  <a:schemeClr val="tx1"/>
                </a:solidFill>
              </a:rPr>
              <a:t>で，</a:t>
            </a:r>
            <a:r>
              <a:rPr lang="ja-JP" altLang="en-US" sz="3600" u="sng" dirty="0" smtClean="0">
                <a:solidFill>
                  <a:schemeClr val="tx1"/>
                </a:solidFill>
              </a:rPr>
              <a:t>製作に関する衣生活に関する５年間を見通した指導計画を作成</a:t>
            </a:r>
            <a:r>
              <a:rPr lang="ja-JP" altLang="en-US" sz="3600" dirty="0">
                <a:solidFill>
                  <a:schemeClr val="tx1"/>
                </a:solidFill>
              </a:rPr>
              <a:t>すること</a:t>
            </a:r>
            <a:r>
              <a:rPr lang="ja-JP" altLang="en-US" sz="3600" dirty="0" smtClean="0">
                <a:solidFill>
                  <a:schemeClr val="tx1"/>
                </a:solidFill>
              </a:rPr>
              <a:t>ができた。また，それぞれの段階に合わせた適切な教材について検討することができた。</a:t>
            </a:r>
            <a:endParaRPr lang="en-US" altLang="ja-JP" sz="3600" dirty="0" smtClean="0">
              <a:solidFill>
                <a:schemeClr val="tx1"/>
              </a:solidFill>
            </a:endParaRPr>
          </a:p>
          <a:p>
            <a:pPr marL="444500" indent="-444500">
              <a:buNone/>
            </a:pPr>
            <a:r>
              <a:rPr lang="ja-JP" altLang="en-US" sz="3600" dirty="0">
                <a:solidFill>
                  <a:schemeClr val="tx1"/>
                </a:solidFill>
              </a:rPr>
              <a:t>　</a:t>
            </a:r>
            <a:r>
              <a:rPr lang="ja-JP" altLang="en-US" sz="3600" dirty="0" smtClean="0">
                <a:solidFill>
                  <a:schemeClr val="tx1"/>
                </a:solidFill>
              </a:rPr>
              <a:t>・</a:t>
            </a:r>
            <a:r>
              <a:rPr lang="ja-JP" altLang="en-US" sz="3600" u="sng" dirty="0" smtClean="0">
                <a:solidFill>
                  <a:schemeClr val="tx1"/>
                </a:solidFill>
              </a:rPr>
              <a:t>問題解決の一つ一つの過程を明確にし，見通しをもって製作に取り組む</a:t>
            </a:r>
            <a:r>
              <a:rPr lang="ja-JP" altLang="en-US" sz="3600" dirty="0" smtClean="0">
                <a:solidFill>
                  <a:schemeClr val="tx1"/>
                </a:solidFill>
              </a:rPr>
              <a:t>とともに，つまづいた場合にも，既習の知識・技能を活用して解決しようとする姿が見られるようになった。</a:t>
            </a:r>
            <a:endParaRPr lang="en-US" altLang="ja-JP" sz="3600" dirty="0" smtClean="0">
              <a:solidFill>
                <a:schemeClr val="tx1"/>
              </a:solidFill>
            </a:endParaRPr>
          </a:p>
          <a:p>
            <a:pPr marL="444500" indent="-444500">
              <a:buNone/>
            </a:pPr>
            <a:r>
              <a:rPr lang="ja-JP" altLang="en-US" sz="3600" dirty="0">
                <a:solidFill>
                  <a:schemeClr val="tx1"/>
                </a:solidFill>
              </a:rPr>
              <a:t>　</a:t>
            </a:r>
            <a:r>
              <a:rPr lang="ja-JP" altLang="en-US" sz="3600" dirty="0" smtClean="0">
                <a:solidFill>
                  <a:schemeClr val="tx1"/>
                </a:solidFill>
              </a:rPr>
              <a:t>・</a:t>
            </a:r>
            <a:r>
              <a:rPr lang="ja-JP" altLang="en-US" sz="3600" u="sng" dirty="0" smtClean="0">
                <a:solidFill>
                  <a:schemeClr val="tx1"/>
                </a:solidFill>
              </a:rPr>
              <a:t>小学校と連携し，学習内容や指導方法，用具の安全な使い方について共通理解</a:t>
            </a:r>
            <a:r>
              <a:rPr lang="ja-JP" altLang="en-US" sz="3600" dirty="0" smtClean="0">
                <a:solidFill>
                  <a:schemeClr val="tx1"/>
                </a:solidFill>
              </a:rPr>
              <a:t>を図</a:t>
            </a:r>
            <a:r>
              <a:rPr lang="ja-JP" altLang="en-US" sz="3600" dirty="0">
                <a:solidFill>
                  <a:schemeClr val="tx1"/>
                </a:solidFill>
              </a:rPr>
              <a:t>ることができた</a:t>
            </a:r>
            <a:r>
              <a:rPr lang="ja-JP" altLang="en-US" sz="3600" dirty="0" smtClean="0">
                <a:solidFill>
                  <a:schemeClr val="tx1"/>
                </a:solidFill>
              </a:rPr>
              <a:t>。</a:t>
            </a:r>
            <a:endParaRPr lang="en-US" altLang="ja-JP" sz="3600" dirty="0" smtClean="0">
              <a:solidFill>
                <a:schemeClr val="tx1"/>
              </a:solidFill>
            </a:endParaRPr>
          </a:p>
          <a:p>
            <a:pPr marL="444500" indent="-444500">
              <a:buNone/>
            </a:pPr>
            <a:r>
              <a:rPr lang="ja-JP" altLang="en-US" sz="3600" dirty="0">
                <a:solidFill>
                  <a:schemeClr val="tx1"/>
                </a:solidFill>
              </a:rPr>
              <a:t>　</a:t>
            </a:r>
            <a:r>
              <a:rPr lang="ja-JP" altLang="en-US" sz="3600" dirty="0" smtClean="0">
                <a:solidFill>
                  <a:schemeClr val="tx1"/>
                </a:solidFill>
              </a:rPr>
              <a:t>・</a:t>
            </a:r>
            <a:r>
              <a:rPr lang="ja-JP" altLang="en-US" sz="3600" u="sng" dirty="0" smtClean="0">
                <a:solidFill>
                  <a:schemeClr val="tx1"/>
                </a:solidFill>
              </a:rPr>
              <a:t>地域人材をゲストティーチャーとして活用し，専門家の技術や作品に触れる</a:t>
            </a:r>
            <a:r>
              <a:rPr lang="ja-JP" altLang="en-US" sz="3600" dirty="0" smtClean="0">
                <a:solidFill>
                  <a:schemeClr val="tx1"/>
                </a:solidFill>
              </a:rPr>
              <a:t>ことで，生徒の製作に対する</a:t>
            </a:r>
            <a:r>
              <a:rPr lang="ja-JP" altLang="en-US" sz="3600" dirty="0" smtClean="0"/>
              <a:t>意欲を高めるとともに，実生活との結びつきを考えさせることができた。</a:t>
            </a:r>
            <a:endParaRPr lang="en-US" altLang="ja-JP" sz="3600" dirty="0" smtClean="0"/>
          </a:p>
          <a:p>
            <a:pPr marL="444500" indent="-444500">
              <a:buNone/>
            </a:pPr>
            <a:endParaRPr lang="en-US" altLang="ja-JP" dirty="0" smtClean="0"/>
          </a:p>
          <a:p>
            <a:pPr marL="0" indent="0">
              <a:buNone/>
            </a:pPr>
            <a:endParaRPr lang="en-US" altLang="ja-JP" u="sng" dirty="0" smtClean="0"/>
          </a:p>
        </p:txBody>
      </p:sp>
    </p:spTree>
    <p:extLst>
      <p:ext uri="{BB962C8B-B14F-4D97-AF65-F5344CB8AC3E}">
        <p14:creationId xmlns:p14="http://schemas.microsoft.com/office/powerpoint/2010/main" val="3387153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a:t>
            </a:r>
            <a:r>
              <a:rPr lang="ja-JP" altLang="en-US" dirty="0" smtClean="0"/>
              <a:t>３</a:t>
            </a:r>
            <a:r>
              <a:rPr lang="ja-JP" altLang="en-US" dirty="0"/>
              <a:t>　</a:t>
            </a:r>
            <a:r>
              <a:rPr kumimoji="1" lang="ja-JP" altLang="en-US" dirty="0" smtClean="0"/>
              <a:t>成果と課題</a:t>
            </a:r>
            <a:endParaRPr kumimoji="1" lang="ja-JP" altLang="en-US" dirty="0"/>
          </a:p>
        </p:txBody>
      </p:sp>
      <p:sp>
        <p:nvSpPr>
          <p:cNvPr id="3" name="コンテンツ プレースホルダー 2"/>
          <p:cNvSpPr>
            <a:spLocks noGrp="1"/>
          </p:cNvSpPr>
          <p:nvPr>
            <p:ph idx="1"/>
          </p:nvPr>
        </p:nvSpPr>
        <p:spPr>
          <a:xfrm>
            <a:off x="581192" y="2070848"/>
            <a:ext cx="7989752" cy="4195482"/>
          </a:xfrm>
        </p:spPr>
        <p:txBody>
          <a:bodyPr anchor="t">
            <a:normAutofit/>
          </a:bodyPr>
          <a:lstStyle/>
          <a:p>
            <a:pPr marL="0" indent="0">
              <a:buNone/>
            </a:pPr>
            <a:r>
              <a:rPr lang="ja-JP" altLang="en-US" sz="2000" dirty="0" smtClean="0"/>
              <a:t>●課題</a:t>
            </a:r>
            <a:endParaRPr lang="en-US" altLang="ja-JP" sz="2000" dirty="0" smtClean="0"/>
          </a:p>
          <a:p>
            <a:pPr marL="712788" indent="-712788">
              <a:buNone/>
            </a:pPr>
            <a:r>
              <a:rPr lang="ja-JP" altLang="en-US" sz="2000" dirty="0" smtClean="0"/>
              <a:t>　・小学校では毎年家庭科の担当教員が代わる可能性が高いため，引き続き合同研修会を行う必要がある。</a:t>
            </a:r>
            <a:endParaRPr lang="en-US" altLang="ja-JP" sz="1200" dirty="0" smtClean="0"/>
          </a:p>
        </p:txBody>
      </p:sp>
    </p:spTree>
    <p:extLst>
      <p:ext uri="{BB962C8B-B14F-4D97-AF65-F5344CB8AC3E}">
        <p14:creationId xmlns:p14="http://schemas.microsoft.com/office/powerpoint/2010/main" val="387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a:t>
            </a:r>
            <a:r>
              <a:rPr lang="ja-JP" altLang="en-US" dirty="0" smtClean="0"/>
              <a:t>４</a:t>
            </a:r>
            <a:r>
              <a:rPr lang="ja-JP" altLang="en-US" dirty="0"/>
              <a:t>　</a:t>
            </a:r>
            <a:r>
              <a:rPr kumimoji="1" lang="ja-JP" altLang="en-US" dirty="0" smtClean="0"/>
              <a:t>今後の取り組み</a:t>
            </a:r>
            <a:endParaRPr kumimoji="1" lang="ja-JP" altLang="en-US" dirty="0"/>
          </a:p>
        </p:txBody>
      </p:sp>
      <p:sp>
        <p:nvSpPr>
          <p:cNvPr id="3" name="コンテンツ プレースホルダー 2"/>
          <p:cNvSpPr>
            <a:spLocks noGrp="1"/>
          </p:cNvSpPr>
          <p:nvPr>
            <p:ph idx="1"/>
          </p:nvPr>
        </p:nvSpPr>
        <p:spPr>
          <a:xfrm>
            <a:off x="581192" y="2070848"/>
            <a:ext cx="7989752" cy="4195482"/>
          </a:xfrm>
        </p:spPr>
        <p:txBody>
          <a:bodyPr anchor="t">
            <a:normAutofit/>
          </a:bodyPr>
          <a:lstStyle/>
          <a:p>
            <a:pPr marL="268288" indent="-268288">
              <a:buNone/>
            </a:pPr>
            <a:r>
              <a:rPr lang="ja-JP" altLang="en-US" sz="2000" dirty="0" smtClean="0"/>
              <a:t>・平成３１年度　全国技術・家庭科研究大会（兵庫大会）にて研究成果の発信。</a:t>
            </a:r>
            <a:endParaRPr lang="en-US" altLang="ja-JP" sz="2000" dirty="0" smtClean="0"/>
          </a:p>
          <a:p>
            <a:pPr marL="268288" indent="-268288">
              <a:buNone/>
            </a:pPr>
            <a:r>
              <a:rPr lang="ja-JP" altLang="en-US" sz="2000" dirty="0" smtClean="0"/>
              <a:t>・本研究を生かし，衣生活以外の内容における，課題を解決する力や実践的な態度を育むための指導方法について研究する。</a:t>
            </a:r>
            <a:endParaRPr lang="en-US" altLang="ja-JP" sz="2000" dirty="0"/>
          </a:p>
        </p:txBody>
      </p:sp>
      <p:sp>
        <p:nvSpPr>
          <p:cNvPr id="4" name="正方形/長方形 3"/>
          <p:cNvSpPr/>
          <p:nvPr/>
        </p:nvSpPr>
        <p:spPr>
          <a:xfrm>
            <a:off x="677915" y="3894080"/>
            <a:ext cx="8071946" cy="214411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indent="-268288">
              <a:buNone/>
            </a:pPr>
            <a:r>
              <a:rPr lang="ja-JP" altLang="en-US" sz="2000" dirty="0">
                <a:solidFill>
                  <a:schemeClr val="tx1"/>
                </a:solidFill>
              </a:rPr>
              <a:t>２０１９年度　全国技術・家庭科研究大会（兵庫大会）</a:t>
            </a:r>
            <a:endParaRPr lang="en-US" altLang="ja-JP" sz="2000" dirty="0" smtClean="0">
              <a:solidFill>
                <a:schemeClr val="tx1"/>
              </a:solidFill>
            </a:endParaRPr>
          </a:p>
          <a:p>
            <a:pPr marL="268288" indent="-268288">
              <a:buNone/>
            </a:pPr>
            <a:r>
              <a:rPr lang="ja-JP" altLang="en-US" dirty="0" smtClean="0">
                <a:solidFill>
                  <a:schemeClr val="tx1"/>
                </a:solidFill>
              </a:rPr>
              <a:t>　</a:t>
            </a:r>
            <a:r>
              <a:rPr lang="ja-JP" altLang="en-US" sz="2400" dirty="0" smtClean="0">
                <a:solidFill>
                  <a:schemeClr val="accent1">
                    <a:lumMod val="60000"/>
                    <a:lumOff val="40000"/>
                  </a:schemeClr>
                </a:solidFill>
              </a:rPr>
              <a:t>「持続可能社会の実現に向けて、生活を</a:t>
            </a:r>
            <a:r>
              <a:rPr lang="ja-JP" altLang="en-US" sz="2400" dirty="0">
                <a:solidFill>
                  <a:schemeClr val="accent1">
                    <a:lumMod val="60000"/>
                    <a:lumOff val="40000"/>
                  </a:schemeClr>
                </a:solidFill>
              </a:rPr>
              <a:t>工夫</a:t>
            </a:r>
            <a:r>
              <a:rPr lang="ja-JP" altLang="en-US" sz="2400" dirty="0" smtClean="0">
                <a:solidFill>
                  <a:schemeClr val="accent1">
                    <a:lumMod val="60000"/>
                    <a:lumOff val="40000"/>
                  </a:schemeClr>
                </a:solidFill>
              </a:rPr>
              <a:t>し創造する資質・能力を育む技術・家庭科教育」</a:t>
            </a:r>
            <a:endParaRPr lang="en-US" altLang="ja-JP" sz="2400" dirty="0" smtClean="0">
              <a:solidFill>
                <a:schemeClr val="accent1">
                  <a:lumMod val="60000"/>
                  <a:lumOff val="40000"/>
                </a:schemeClr>
              </a:solidFill>
            </a:endParaRPr>
          </a:p>
          <a:p>
            <a:pPr marL="268288" indent="-268288">
              <a:buNone/>
            </a:pPr>
            <a:r>
              <a:rPr lang="ja-JP" altLang="en-US" dirty="0">
                <a:solidFill>
                  <a:schemeClr val="tx1"/>
                </a:solidFill>
              </a:rPr>
              <a:t>　</a:t>
            </a:r>
            <a:endParaRPr lang="en-US" altLang="ja-JP" dirty="0" smtClean="0">
              <a:solidFill>
                <a:schemeClr val="tx1"/>
              </a:solidFill>
            </a:endParaRPr>
          </a:p>
          <a:p>
            <a:pPr marL="268288" indent="-268288">
              <a:buNone/>
            </a:pPr>
            <a:r>
              <a:rPr lang="ja-JP" altLang="en-US" dirty="0">
                <a:solidFill>
                  <a:schemeClr val="tx1"/>
                </a:solidFill>
              </a:rPr>
              <a:t>　</a:t>
            </a:r>
            <a:r>
              <a:rPr lang="ja-JP" altLang="en-US" dirty="0" smtClean="0">
                <a:solidFill>
                  <a:schemeClr val="tx1"/>
                </a:solidFill>
              </a:rPr>
              <a:t>期日：２０１９年</a:t>
            </a:r>
            <a:r>
              <a:rPr lang="ja-JP" altLang="en-US" dirty="0">
                <a:solidFill>
                  <a:schemeClr val="tx1"/>
                </a:solidFill>
              </a:rPr>
              <a:t>１１月１３日（水）～１５日（金</a:t>
            </a:r>
            <a:r>
              <a:rPr lang="ja-JP" altLang="en-US" dirty="0" smtClean="0">
                <a:solidFill>
                  <a:schemeClr val="tx1"/>
                </a:solidFill>
              </a:rPr>
              <a:t>）</a:t>
            </a:r>
            <a:endParaRPr lang="en-US" altLang="ja-JP" dirty="0" smtClean="0">
              <a:solidFill>
                <a:schemeClr val="tx1"/>
              </a:solidFill>
            </a:endParaRPr>
          </a:p>
          <a:p>
            <a:pPr marL="268288" indent="-268288">
              <a:buNone/>
            </a:pPr>
            <a:r>
              <a:rPr lang="ja-JP" altLang="en-US" dirty="0">
                <a:solidFill>
                  <a:schemeClr val="tx1"/>
                </a:solidFill>
              </a:rPr>
              <a:t>　</a:t>
            </a:r>
            <a:r>
              <a:rPr lang="ja-JP" altLang="en-US" dirty="0" smtClean="0">
                <a:solidFill>
                  <a:schemeClr val="tx1"/>
                </a:solidFill>
              </a:rPr>
              <a:t>会場：西宮市民会館　他県内４中学校</a:t>
            </a:r>
            <a:endParaRPr lang="en-US" altLang="ja-JP" dirty="0">
              <a:solidFill>
                <a:schemeClr val="tx1"/>
              </a:solidFill>
            </a:endParaRPr>
          </a:p>
        </p:txBody>
      </p:sp>
    </p:spTree>
    <p:extLst>
      <p:ext uri="{BB962C8B-B14F-4D97-AF65-F5344CB8AC3E}">
        <p14:creationId xmlns:p14="http://schemas.microsoft.com/office/powerpoint/2010/main" val="273089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終わりに</a:t>
            </a:r>
            <a:endParaRPr kumimoji="1" lang="ja-JP" altLang="en-US" dirty="0"/>
          </a:p>
        </p:txBody>
      </p:sp>
      <p:sp>
        <p:nvSpPr>
          <p:cNvPr id="3" name="テキスト プレースホルダー 2"/>
          <p:cNvSpPr>
            <a:spLocks noGrp="1"/>
          </p:cNvSpPr>
          <p:nvPr>
            <p:ph type="body" idx="1"/>
          </p:nvPr>
        </p:nvSpPr>
        <p:spPr/>
        <p:txBody>
          <a:bodyPr/>
          <a:lstStyle/>
          <a:p>
            <a:pPr algn="r"/>
            <a:r>
              <a:rPr kumimoji="1" lang="ja-JP" altLang="en-US" dirty="0" smtClean="0"/>
              <a:t>ご静聴，ありがとうございました。</a:t>
            </a:r>
            <a:endParaRPr kumimoji="1" lang="ja-JP" altLang="en-US" dirty="0"/>
          </a:p>
        </p:txBody>
      </p:sp>
    </p:spTree>
    <p:extLst>
      <p:ext uri="{BB962C8B-B14F-4D97-AF65-F5344CB8AC3E}">
        <p14:creationId xmlns:p14="http://schemas.microsoft.com/office/powerpoint/2010/main" val="178352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TM02900771[[fn=スライス]]</Template>
  <TotalTime>2016</TotalTime>
  <Words>1305</Words>
  <Application>Microsoft Office PowerPoint</Application>
  <PresentationFormat>画面に合わせる (4:3)</PresentationFormat>
  <Paragraphs>113</Paragraphs>
  <Slides>8</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8</vt:i4>
      </vt:variant>
    </vt:vector>
  </HeadingPairs>
  <TitlesOfParts>
    <vt:vector size="22" baseType="lpstr">
      <vt:lpstr>HGｺﾞｼｯｸE</vt:lpstr>
      <vt:lpstr>ＭＳ Ｐゴシック</vt:lpstr>
      <vt:lpstr>ＭＳ Ｐ明朝</vt:lpstr>
      <vt:lpstr>ＭＳ ゴシック</vt:lpstr>
      <vt:lpstr>メイリオ</vt:lpstr>
      <vt:lpstr>游ゴシック</vt:lpstr>
      <vt:lpstr>游明朝</vt:lpstr>
      <vt:lpstr>Calibri</vt:lpstr>
      <vt:lpstr>Calibri Light</vt:lpstr>
      <vt:lpstr>Gill Sans MT</vt:lpstr>
      <vt:lpstr>Times New Roman</vt:lpstr>
      <vt:lpstr>Wingdings 2</vt:lpstr>
      <vt:lpstr>HDOfficeLightV0</vt:lpstr>
      <vt:lpstr>配当</vt:lpstr>
      <vt:lpstr>　２　研究内容</vt:lpstr>
      <vt:lpstr>　２　研究内容</vt:lpstr>
      <vt:lpstr>　２　研究内容</vt:lpstr>
      <vt:lpstr>　２　研究内容</vt:lpstr>
      <vt:lpstr>　３　成果と課題</vt:lpstr>
      <vt:lpstr>　３　成果と課題</vt:lpstr>
      <vt:lpstr>　４　今後の取り組み</vt:lpstr>
      <vt:lpstr>終わりに</vt:lpstr>
    </vt:vector>
  </TitlesOfParts>
  <Company>川西市教育委員会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平成30年度国立教育政策研究所 教育課程研究センター関係指定校事業 研究協議会</dc:title>
  <dc:creator>川西市教育委員会</dc:creator>
  <cp:lastModifiedBy>川西市教育委員会</cp:lastModifiedBy>
  <cp:revision>118</cp:revision>
  <cp:lastPrinted>2019-01-31T12:50:04Z</cp:lastPrinted>
  <dcterms:created xsi:type="dcterms:W3CDTF">2019-01-11T08:28:52Z</dcterms:created>
  <dcterms:modified xsi:type="dcterms:W3CDTF">2019-03-18T08:29:00Z</dcterms:modified>
</cp:coreProperties>
</file>