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888163" cy="100187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25E58C"/>
    <a:srgbClr val="27D749"/>
    <a:srgbClr val="1C971F"/>
    <a:srgbClr val="22CC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3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7" y="1"/>
            <a:ext cx="2985466" cy="501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5" rIns="93069" bIns="46535" numCol="1" anchor="t" anchorCtr="0" compatLnSpc="1">
            <a:prstTxWarp prst="textNoShape">
              <a:avLst/>
            </a:prstTxWarp>
          </a:bodyPr>
          <a:lstStyle>
            <a:lvl1pPr>
              <a:defRPr sz="1200"/>
            </a:lvl1pPr>
          </a:lstStyle>
          <a:p>
            <a:endParaRPr lang="en-US" altLang="ja-JP" dirty="0"/>
          </a:p>
        </p:txBody>
      </p:sp>
      <p:sp>
        <p:nvSpPr>
          <p:cNvPr id="15363" name="Rectangle 3"/>
          <p:cNvSpPr>
            <a:spLocks noGrp="1" noChangeArrowheads="1"/>
          </p:cNvSpPr>
          <p:nvPr>
            <p:ph type="dt" sz="quarter" idx="1"/>
          </p:nvPr>
        </p:nvSpPr>
        <p:spPr bwMode="auto">
          <a:xfrm>
            <a:off x="3901075" y="1"/>
            <a:ext cx="2985465" cy="501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5" rIns="93069" bIns="46535" numCol="1" anchor="t" anchorCtr="0" compatLnSpc="1">
            <a:prstTxWarp prst="textNoShape">
              <a:avLst/>
            </a:prstTxWarp>
          </a:bodyPr>
          <a:lstStyle>
            <a:lvl1pPr algn="r">
              <a:defRPr sz="1200"/>
            </a:lvl1pPr>
          </a:lstStyle>
          <a:p>
            <a:fld id="{EE0940E0-1015-43F5-BCB9-C52F62C67C39}" type="datetime1">
              <a:rPr lang="ja-JP" altLang="en-US"/>
              <a:pPr/>
              <a:t>2023/3/31</a:t>
            </a:fld>
            <a:endParaRPr lang="en-US" altLang="ja-JP" dirty="0"/>
          </a:p>
        </p:txBody>
      </p:sp>
      <p:sp>
        <p:nvSpPr>
          <p:cNvPr id="15364" name="Rectangle 4"/>
          <p:cNvSpPr>
            <a:spLocks noGrp="1" noChangeArrowheads="1"/>
          </p:cNvSpPr>
          <p:nvPr>
            <p:ph type="ftr" sz="quarter" idx="2"/>
          </p:nvPr>
        </p:nvSpPr>
        <p:spPr bwMode="auto">
          <a:xfrm>
            <a:off x="7" y="9515764"/>
            <a:ext cx="2985466" cy="50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5" rIns="93069" bIns="46535" numCol="1" anchor="b" anchorCtr="0" compatLnSpc="1">
            <a:prstTxWarp prst="textNoShape">
              <a:avLst/>
            </a:prstTxWarp>
          </a:bodyPr>
          <a:lstStyle>
            <a:lvl1pPr>
              <a:defRPr sz="1200"/>
            </a:lvl1pPr>
          </a:lstStyle>
          <a:p>
            <a:endParaRPr lang="en-US" altLang="ja-JP" dirty="0"/>
          </a:p>
        </p:txBody>
      </p:sp>
      <p:sp>
        <p:nvSpPr>
          <p:cNvPr id="15365" name="Rectangle 5"/>
          <p:cNvSpPr>
            <a:spLocks noGrp="1" noChangeArrowheads="1"/>
          </p:cNvSpPr>
          <p:nvPr>
            <p:ph type="sldNum" sz="quarter" idx="3"/>
          </p:nvPr>
        </p:nvSpPr>
        <p:spPr bwMode="auto">
          <a:xfrm>
            <a:off x="3901075" y="9515764"/>
            <a:ext cx="2985465" cy="50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9" tIns="46535" rIns="93069" bIns="46535" numCol="1" anchor="b" anchorCtr="0" compatLnSpc="1">
            <a:prstTxWarp prst="textNoShape">
              <a:avLst/>
            </a:prstTxWarp>
          </a:bodyPr>
          <a:lstStyle>
            <a:lvl1pPr algn="r">
              <a:defRPr sz="1200"/>
            </a:lvl1pPr>
          </a:lstStyle>
          <a:p>
            <a:fld id="{B8017FAE-2F4C-4592-AA12-DE5E0FEB880B}" type="slidenum">
              <a:rPr lang="ja-JP" altLang="en-US"/>
              <a:pPr/>
              <a:t>‹#›</a:t>
            </a:fld>
            <a:endParaRPr lang="en-US" altLang="ja-JP" dirty="0"/>
          </a:p>
        </p:txBody>
      </p:sp>
    </p:spTree>
    <p:extLst>
      <p:ext uri="{BB962C8B-B14F-4D97-AF65-F5344CB8AC3E}">
        <p14:creationId xmlns:p14="http://schemas.microsoft.com/office/powerpoint/2010/main" val="2661835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15" tIns="45709" rIns="91415"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6" y="0"/>
            <a:ext cx="2984500" cy="501650"/>
          </a:xfrm>
          <a:prstGeom prst="rect">
            <a:avLst/>
          </a:prstGeom>
        </p:spPr>
        <p:txBody>
          <a:bodyPr vert="horz" lIns="91415" tIns="45709" rIns="91415" bIns="45709" rtlCol="0"/>
          <a:lstStyle>
            <a:lvl1pPr algn="r">
              <a:defRPr sz="1200"/>
            </a:lvl1pPr>
          </a:lstStyle>
          <a:p>
            <a:fld id="{9F6C7247-21E7-4220-B16D-330A1621E008}" type="datetimeFigureOut">
              <a:rPr kumimoji="1" lang="ja-JP" altLang="en-US" smtClean="0"/>
              <a:t>2023/3/31</a:t>
            </a:fld>
            <a:endParaRPr kumimoji="1" lang="ja-JP" altLang="en-US"/>
          </a:p>
        </p:txBody>
      </p:sp>
      <p:sp>
        <p:nvSpPr>
          <p:cNvPr id="4" name="スライド イメージ プレースホルダー 3"/>
          <p:cNvSpPr>
            <a:spLocks noGrp="1" noRot="1" noChangeAspect="1"/>
          </p:cNvSpPr>
          <p:nvPr>
            <p:ph type="sldImg" idx="2"/>
          </p:nvPr>
        </p:nvSpPr>
        <p:spPr>
          <a:xfrm>
            <a:off x="2174875" y="1250950"/>
            <a:ext cx="2538413" cy="3386138"/>
          </a:xfrm>
          <a:prstGeom prst="rect">
            <a:avLst/>
          </a:prstGeom>
          <a:noFill/>
          <a:ln w="12700">
            <a:solidFill>
              <a:prstClr val="black"/>
            </a:solidFill>
          </a:ln>
        </p:spPr>
        <p:txBody>
          <a:bodyPr vert="horz" lIns="91415" tIns="45709" rIns="91415" bIns="45709" rtlCol="0" anchor="ctr"/>
          <a:lstStyle/>
          <a:p>
            <a:endParaRPr lang="ja-JP" altLang="en-US"/>
          </a:p>
        </p:txBody>
      </p:sp>
      <p:sp>
        <p:nvSpPr>
          <p:cNvPr id="5" name="ノート プレースホルダー 4"/>
          <p:cNvSpPr>
            <a:spLocks noGrp="1"/>
          </p:cNvSpPr>
          <p:nvPr>
            <p:ph type="body" sz="quarter" idx="3"/>
          </p:nvPr>
        </p:nvSpPr>
        <p:spPr>
          <a:xfrm>
            <a:off x="688978" y="4821241"/>
            <a:ext cx="5510213" cy="3944937"/>
          </a:xfrm>
          <a:prstGeom prst="rect">
            <a:avLst/>
          </a:prstGeom>
        </p:spPr>
        <p:txBody>
          <a:bodyPr vert="horz" lIns="91415" tIns="45709" rIns="91415"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15" tIns="45709" rIns="91415"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6" y="9517063"/>
            <a:ext cx="2984500" cy="501650"/>
          </a:xfrm>
          <a:prstGeom prst="rect">
            <a:avLst/>
          </a:prstGeom>
        </p:spPr>
        <p:txBody>
          <a:bodyPr vert="horz" lIns="91415" tIns="45709" rIns="91415" bIns="45709" rtlCol="0" anchor="b"/>
          <a:lstStyle>
            <a:lvl1pPr algn="r">
              <a:defRPr sz="1200"/>
            </a:lvl1pPr>
          </a:lstStyle>
          <a:p>
            <a:fld id="{3FA96125-466C-4D76-ACE1-F624512FE16D}" type="slidenum">
              <a:rPr kumimoji="1" lang="ja-JP" altLang="en-US" smtClean="0"/>
              <a:t>‹#›</a:t>
            </a:fld>
            <a:endParaRPr kumimoji="1" lang="ja-JP" altLang="en-US"/>
          </a:p>
        </p:txBody>
      </p:sp>
    </p:spTree>
    <p:extLst>
      <p:ext uri="{BB962C8B-B14F-4D97-AF65-F5344CB8AC3E}">
        <p14:creationId xmlns:p14="http://schemas.microsoft.com/office/powerpoint/2010/main" val="1901086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A96125-466C-4D76-ACE1-F624512FE16D}" type="slidenum">
              <a:rPr kumimoji="1" lang="ja-JP" altLang="en-US" smtClean="0"/>
              <a:t>1</a:t>
            </a:fld>
            <a:endParaRPr kumimoji="1" lang="ja-JP" altLang="en-US"/>
          </a:p>
        </p:txBody>
      </p:sp>
    </p:spTree>
    <p:extLst>
      <p:ext uri="{BB962C8B-B14F-4D97-AF65-F5344CB8AC3E}">
        <p14:creationId xmlns:p14="http://schemas.microsoft.com/office/powerpoint/2010/main" val="188026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fld id="{842B369F-DF00-4A3C-B302-D637BF358343}" type="slidenum">
              <a:rPr lang="en-US" altLang="ja-JP"/>
              <a:pPr/>
              <a:t>‹#›</a:t>
            </a:fld>
            <a:endParaRPr lang="en-US" altLang="ja-JP" dirty="0"/>
          </a:p>
        </p:txBody>
      </p:sp>
    </p:spTree>
    <p:extLst>
      <p:ext uri="{BB962C8B-B14F-4D97-AF65-F5344CB8AC3E}">
        <p14:creationId xmlns:p14="http://schemas.microsoft.com/office/powerpoint/2010/main" val="93015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fld id="{D0D9D889-7616-4841-879C-5637A9D2083C}" type="slidenum">
              <a:rPr lang="en-US" altLang="ja-JP"/>
              <a:pPr/>
              <a:t>‹#›</a:t>
            </a:fld>
            <a:endParaRPr lang="en-US" altLang="ja-JP" dirty="0"/>
          </a:p>
        </p:txBody>
      </p:sp>
    </p:spTree>
    <p:extLst>
      <p:ext uri="{BB962C8B-B14F-4D97-AF65-F5344CB8AC3E}">
        <p14:creationId xmlns:p14="http://schemas.microsoft.com/office/powerpoint/2010/main" val="416718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713"/>
            <a:ext cx="4476750" cy="78009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fld id="{6A1A7F71-16C5-4A25-AA1C-42DB2DCEAA6D}" type="slidenum">
              <a:rPr lang="en-US" altLang="ja-JP"/>
              <a:pPr/>
              <a:t>‹#›</a:t>
            </a:fld>
            <a:endParaRPr lang="en-US" altLang="ja-JP" dirty="0"/>
          </a:p>
        </p:txBody>
      </p:sp>
    </p:spTree>
    <p:extLst>
      <p:ext uri="{BB962C8B-B14F-4D97-AF65-F5344CB8AC3E}">
        <p14:creationId xmlns:p14="http://schemas.microsoft.com/office/powerpoint/2010/main" val="260365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fld id="{FBE773E1-6382-432F-AB54-47D5B926AA54}" type="slidenum">
              <a:rPr lang="en-US" altLang="ja-JP"/>
              <a:pPr/>
              <a:t>‹#›</a:t>
            </a:fld>
            <a:endParaRPr lang="en-US" altLang="ja-JP" dirty="0"/>
          </a:p>
        </p:txBody>
      </p:sp>
    </p:spTree>
    <p:extLst>
      <p:ext uri="{BB962C8B-B14F-4D97-AF65-F5344CB8AC3E}">
        <p14:creationId xmlns:p14="http://schemas.microsoft.com/office/powerpoint/2010/main" val="353336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fld id="{A53C3E41-4BE3-460D-A3D9-9E46D4CD56EE}" type="slidenum">
              <a:rPr lang="en-US" altLang="ja-JP"/>
              <a:pPr/>
              <a:t>‹#›</a:t>
            </a:fld>
            <a:endParaRPr lang="en-US" altLang="ja-JP" dirty="0"/>
          </a:p>
        </p:txBody>
      </p:sp>
    </p:spTree>
    <p:extLst>
      <p:ext uri="{BB962C8B-B14F-4D97-AF65-F5344CB8AC3E}">
        <p14:creationId xmlns:p14="http://schemas.microsoft.com/office/powerpoint/2010/main" val="29597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fld id="{A9FFDA90-F3FC-4425-8D55-AF6A46D4025E}" type="slidenum">
              <a:rPr lang="en-US" altLang="ja-JP"/>
              <a:pPr/>
              <a:t>‹#›</a:t>
            </a:fld>
            <a:endParaRPr lang="en-US" altLang="ja-JP" dirty="0"/>
          </a:p>
        </p:txBody>
      </p:sp>
    </p:spTree>
    <p:extLst>
      <p:ext uri="{BB962C8B-B14F-4D97-AF65-F5344CB8AC3E}">
        <p14:creationId xmlns:p14="http://schemas.microsoft.com/office/powerpoint/2010/main" val="108518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fld id="{5824C833-CCF3-430D-A4EC-0E16FF0FB738}" type="slidenum">
              <a:rPr lang="en-US" altLang="ja-JP"/>
              <a:pPr/>
              <a:t>‹#›</a:t>
            </a:fld>
            <a:endParaRPr lang="en-US" altLang="ja-JP" dirty="0"/>
          </a:p>
        </p:txBody>
      </p:sp>
    </p:spTree>
    <p:extLst>
      <p:ext uri="{BB962C8B-B14F-4D97-AF65-F5344CB8AC3E}">
        <p14:creationId xmlns:p14="http://schemas.microsoft.com/office/powerpoint/2010/main" val="382797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fld id="{F6AA5D1D-8A45-4627-BAD0-4AD6B8A39172}" type="slidenum">
              <a:rPr lang="en-US" altLang="ja-JP"/>
              <a:pPr/>
              <a:t>‹#›</a:t>
            </a:fld>
            <a:endParaRPr lang="en-US" altLang="ja-JP" dirty="0"/>
          </a:p>
        </p:txBody>
      </p:sp>
    </p:spTree>
    <p:extLst>
      <p:ext uri="{BB962C8B-B14F-4D97-AF65-F5344CB8AC3E}">
        <p14:creationId xmlns:p14="http://schemas.microsoft.com/office/powerpoint/2010/main" val="80303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fld id="{35CE7E57-7031-4A15-B79A-23D5F2ADC46D}" type="slidenum">
              <a:rPr lang="en-US" altLang="ja-JP"/>
              <a:pPr/>
              <a:t>‹#›</a:t>
            </a:fld>
            <a:endParaRPr lang="en-US" altLang="ja-JP" dirty="0"/>
          </a:p>
        </p:txBody>
      </p:sp>
    </p:spTree>
    <p:extLst>
      <p:ext uri="{BB962C8B-B14F-4D97-AF65-F5344CB8AC3E}">
        <p14:creationId xmlns:p14="http://schemas.microsoft.com/office/powerpoint/2010/main" val="192363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fld id="{00D27273-597D-4948-914D-7429EA1C4F44}" type="slidenum">
              <a:rPr lang="en-US" altLang="ja-JP"/>
              <a:pPr/>
              <a:t>‹#›</a:t>
            </a:fld>
            <a:endParaRPr lang="en-US" altLang="ja-JP" dirty="0"/>
          </a:p>
        </p:txBody>
      </p:sp>
    </p:spTree>
    <p:extLst>
      <p:ext uri="{BB962C8B-B14F-4D97-AF65-F5344CB8AC3E}">
        <p14:creationId xmlns:p14="http://schemas.microsoft.com/office/powerpoint/2010/main" val="309938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fld id="{1165C0CA-7C5F-4ECA-899C-6C1A1CB7D876}" type="slidenum">
              <a:rPr lang="en-US" altLang="ja-JP"/>
              <a:pPr/>
              <a:t>‹#›</a:t>
            </a:fld>
            <a:endParaRPr lang="en-US" altLang="ja-JP" dirty="0"/>
          </a:p>
        </p:txBody>
      </p:sp>
    </p:spTree>
    <p:extLst>
      <p:ext uri="{BB962C8B-B14F-4D97-AF65-F5344CB8AC3E}">
        <p14:creationId xmlns:p14="http://schemas.microsoft.com/office/powerpoint/2010/main" val="256189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39129B-A456-40A2-965C-75503F2DC702}"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393" y="35353"/>
            <a:ext cx="2502607" cy="1815788"/>
          </a:xfrm>
          <a:prstGeom prst="ellipse">
            <a:avLst/>
          </a:prstGeom>
          <a:ln>
            <a:noFill/>
          </a:ln>
          <a:effectLst>
            <a:softEdge rad="112500"/>
          </a:effectLst>
        </p:spPr>
      </p:pic>
      <p:sp>
        <p:nvSpPr>
          <p:cNvPr id="10" name="テキスト ボックス 9"/>
          <p:cNvSpPr txBox="1"/>
          <p:nvPr/>
        </p:nvSpPr>
        <p:spPr>
          <a:xfrm>
            <a:off x="504901" y="2994226"/>
            <a:ext cx="400110" cy="1677308"/>
          </a:xfrm>
          <a:prstGeom prst="rect">
            <a:avLst/>
          </a:prstGeom>
          <a:noFill/>
        </p:spPr>
        <p:txBody>
          <a:bodyPr vert="eaVert" wrap="square" rtlCol="0">
            <a:spAutoFit/>
          </a:bodyPr>
          <a:lstStyle/>
          <a:p>
            <a:r>
              <a:rPr kumimoji="1" lang="ja-JP" altLang="en-US" sz="1400" dirty="0" smtClean="0"/>
              <a:t>知性高く明るい生徒</a:t>
            </a:r>
            <a:endParaRPr kumimoji="1" lang="ja-JP" altLang="en-US" sz="1400" dirty="0"/>
          </a:p>
        </p:txBody>
      </p:sp>
      <p:sp>
        <p:nvSpPr>
          <p:cNvPr id="11" name="角丸四角形 10"/>
          <p:cNvSpPr/>
          <p:nvPr/>
        </p:nvSpPr>
        <p:spPr bwMode="auto">
          <a:xfrm>
            <a:off x="332656" y="1805312"/>
            <a:ext cx="6255325" cy="2981808"/>
          </a:xfrm>
          <a:prstGeom prst="roundRect">
            <a:avLst/>
          </a:prstGeom>
          <a:ln w="381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5" name="テキスト ボックス 4"/>
          <p:cNvSpPr txBox="1"/>
          <p:nvPr/>
        </p:nvSpPr>
        <p:spPr>
          <a:xfrm>
            <a:off x="555758" y="101190"/>
            <a:ext cx="4896544" cy="615553"/>
          </a:xfrm>
          <a:prstGeom prst="rect">
            <a:avLst/>
          </a:prstGeom>
          <a:noFill/>
        </p:spPr>
        <p:txBody>
          <a:bodyPr wrap="square" rtlCol="0">
            <a:spAutoFit/>
          </a:bodyPr>
          <a:lstStyle/>
          <a:p>
            <a:r>
              <a:rPr kumimoji="1" lang="ja-JP" altLang="en-US" dirty="0" smtClean="0">
                <a:latin typeface="HGP創英ﾌﾟﾚｾﾞﾝｽEB" panose="02020800000000000000" pitchFamily="18" charset="-128"/>
                <a:ea typeface="HGP創英ﾌﾟﾚｾﾞﾝｽEB" panose="02020800000000000000" pitchFamily="18" charset="-128"/>
              </a:rPr>
              <a:t>　</a:t>
            </a:r>
            <a:r>
              <a:rPr kumimoji="1" lang="ja-JP" altLang="en-US" sz="1600" dirty="0" smtClean="0">
                <a:latin typeface="HGP創英ﾌﾟﾚｾﾞﾝｽEB" panose="02020800000000000000" pitchFamily="18" charset="-128"/>
                <a:ea typeface="HGP創英ﾌﾟﾚｾﾞﾝｽEB" panose="02020800000000000000" pitchFamily="18" charset="-128"/>
              </a:rPr>
              <a:t>令和</a:t>
            </a:r>
            <a:r>
              <a:rPr lang="ja-JP" altLang="en-US" sz="1600" dirty="0">
                <a:latin typeface="HGP創英ﾌﾟﾚｾﾞﾝｽEB" panose="02020800000000000000" pitchFamily="18" charset="-128"/>
                <a:ea typeface="HGP創英ﾌﾟﾚｾﾞﾝｽEB" panose="02020800000000000000" pitchFamily="18" charset="-128"/>
              </a:rPr>
              <a:t>５</a:t>
            </a:r>
            <a:r>
              <a:rPr kumimoji="1" lang="ja-JP" altLang="en-US" sz="1600" dirty="0" smtClean="0">
                <a:latin typeface="HGP創英ﾌﾟﾚｾﾞﾝｽEB" panose="02020800000000000000" pitchFamily="18" charset="-128"/>
                <a:ea typeface="HGP創英ﾌﾟﾚｾﾞﾝｽEB" panose="02020800000000000000" pitchFamily="18" charset="-128"/>
              </a:rPr>
              <a:t>年度　</a:t>
            </a:r>
            <a:endParaRPr kumimoji="1" lang="en-US" altLang="ja-JP" sz="1600" dirty="0" smtClean="0">
              <a:latin typeface="HGP創英ﾌﾟﾚｾﾞﾝｽEB" panose="02020800000000000000" pitchFamily="18" charset="-128"/>
              <a:ea typeface="HGP創英ﾌﾟﾚｾﾞﾝｽEB" panose="02020800000000000000" pitchFamily="18" charset="-128"/>
            </a:endParaRPr>
          </a:p>
          <a:p>
            <a:r>
              <a:rPr lang="ja-JP" altLang="en-US" sz="1200" dirty="0">
                <a:latin typeface="HGP創英ﾌﾟﾚｾﾞﾝｽEB" panose="02020800000000000000" pitchFamily="18" charset="-128"/>
                <a:ea typeface="HGP創英ﾌﾟﾚｾﾞﾝｽEB" panose="02020800000000000000" pitchFamily="18" charset="-128"/>
              </a:rPr>
              <a:t>川西</a:t>
            </a:r>
            <a:r>
              <a:rPr lang="ja-JP" altLang="en-US" sz="1200" dirty="0" smtClean="0">
                <a:latin typeface="HGP創英ﾌﾟﾚｾﾞﾝｽEB" panose="02020800000000000000" pitchFamily="18" charset="-128"/>
                <a:ea typeface="HGP創英ﾌﾟﾚｾﾞﾝｽEB" panose="02020800000000000000" pitchFamily="18" charset="-128"/>
              </a:rPr>
              <a:t>市立清和台中学校</a:t>
            </a:r>
            <a:r>
              <a:rPr lang="ja-JP" altLang="en-US" sz="1100" dirty="0" smtClean="0">
                <a:latin typeface="HGP創英ﾌﾟﾚｾﾞﾝｽEB" panose="02020800000000000000" pitchFamily="18" charset="-128"/>
                <a:ea typeface="HGP創英ﾌﾟﾚｾﾞﾝｽEB" panose="02020800000000000000" pitchFamily="18" charset="-128"/>
              </a:rPr>
              <a:t>　</a:t>
            </a:r>
            <a:r>
              <a:rPr lang="ja-JP" altLang="en-US" sz="1600" dirty="0" smtClean="0">
                <a:latin typeface="HGP創英ﾌﾟﾚｾﾞﾝｽEB" panose="02020800000000000000" pitchFamily="18" charset="-128"/>
                <a:ea typeface="HGP創英ﾌﾟﾚｾﾞﾝｽEB" panose="02020800000000000000" pitchFamily="18" charset="-128"/>
              </a:rPr>
              <a:t>学校教育方針</a:t>
            </a:r>
            <a:endParaRPr kumimoji="1" lang="ja-JP" altLang="en-US" sz="1600" dirty="0">
              <a:latin typeface="HGP創英ﾌﾟﾚｾﾞﾝｽEB" panose="02020800000000000000" pitchFamily="18" charset="-128"/>
              <a:ea typeface="HGP創英ﾌﾟﾚｾﾞﾝｽEB" panose="02020800000000000000" pitchFamily="18" charset="-128"/>
            </a:endParaRPr>
          </a:p>
        </p:txBody>
      </p:sp>
      <p:sp>
        <p:nvSpPr>
          <p:cNvPr id="7" name="角丸四角形 6"/>
          <p:cNvSpPr/>
          <p:nvPr/>
        </p:nvSpPr>
        <p:spPr bwMode="auto">
          <a:xfrm>
            <a:off x="332656" y="782581"/>
            <a:ext cx="4022737" cy="913820"/>
          </a:xfrm>
          <a:prstGeom prst="roundRect">
            <a:avLst/>
          </a:prstGeom>
          <a:ln w="381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en-US" sz="1200" b="1"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b="1" dirty="0" smtClean="0">
                <a:solidFill>
                  <a:schemeClr val="tx1"/>
                </a:solidFill>
                <a:latin typeface="HGP創英ﾌﾟﾚｾﾞﾝｽEB" panose="02020800000000000000" pitchFamily="18" charset="-128"/>
                <a:ea typeface="HGP創英ﾌﾟﾚｾﾞﾝｽEB" panose="02020800000000000000" pitchFamily="18" charset="-128"/>
              </a:rPr>
              <a:t>校　　訓＞</a:t>
            </a:r>
            <a:endParaRPr lang="en-US" altLang="ja-JP" sz="1400" b="1" dirty="0" smtClean="0">
              <a:solidFill>
                <a:schemeClr val="tx1"/>
              </a:solidFill>
              <a:latin typeface="HGP創英ﾌﾟﾚｾﾞﾝｽEB" panose="02020800000000000000" pitchFamily="18" charset="-128"/>
              <a:ea typeface="HGP創英ﾌﾟﾚｾﾞﾝｽEB" panose="02020800000000000000" pitchFamily="18" charset="-128"/>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sz="1200" b="1" dirty="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立志勉励</a:t>
            </a:r>
            <a:r>
              <a:rPr lang="ja-JP" altLang="en-US"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志</a:t>
            </a:r>
            <a:r>
              <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rPr>
              <a:t>を立て、</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勉め励む</a:t>
            </a:r>
            <a:endPar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endParaRPr>
          </a:p>
          <a:p>
            <a:pPr latinLnBrk="1"/>
            <a:r>
              <a:rPr lang="en-US"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克己自省</a:t>
            </a:r>
            <a:r>
              <a:rPr lang="ja-JP" altLang="en-US"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己れ</a:t>
            </a:r>
            <a:r>
              <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rPr>
              <a:t>の弱さに打ち勝ち、自分の態度を</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省みる</a:t>
            </a:r>
            <a:endPar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endParaRPr>
          </a:p>
          <a:p>
            <a:pPr latinLnBrk="1"/>
            <a:r>
              <a:rPr lang="en-US"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協和日新</a:t>
            </a:r>
            <a:r>
              <a:rPr lang="ja-JP" altLang="en-US" sz="1200" b="1" dirty="0" smtClean="0">
                <a:solidFill>
                  <a:srgbClr val="0070C0"/>
                </a:solidFill>
                <a:latin typeface="HGP創英ﾌﾟﾚｾﾞﾝｽEB" panose="02020800000000000000" pitchFamily="18" charset="-128"/>
                <a:ea typeface="HGP創英ﾌﾟﾚｾﾞﾝｽEB" panose="02020800000000000000" pitchFamily="18" charset="-128"/>
              </a:rPr>
              <a:t>　　　</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心</a:t>
            </a:r>
            <a:r>
              <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rPr>
              <a:t>を</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合わせ仲良く</a:t>
            </a:r>
            <a:r>
              <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rPr>
              <a:t>し、日々新しく</a:t>
            </a:r>
            <a:r>
              <a:rPr lang="ja-JP" altLang="ja-JP" sz="1200" b="1" dirty="0" smtClean="0">
                <a:solidFill>
                  <a:srgbClr val="0070C0"/>
                </a:solidFill>
                <a:latin typeface="HGP創英ﾌﾟﾚｾﾞﾝｽEB" panose="02020800000000000000" pitchFamily="18" charset="-128"/>
                <a:ea typeface="HGP創英ﾌﾟﾚｾﾞﾝｽEB" panose="02020800000000000000" pitchFamily="18" charset="-128"/>
              </a:rPr>
              <a:t>なる</a:t>
            </a:r>
            <a:endParaRPr lang="ja-JP" altLang="ja-JP" sz="1200" b="1" dirty="0">
              <a:solidFill>
                <a:srgbClr val="0070C0"/>
              </a:solidFill>
              <a:latin typeface="HGP創英ﾌﾟﾚｾﾞﾝｽEB" panose="02020800000000000000" pitchFamily="18" charset="-128"/>
              <a:ea typeface="HGP創英ﾌﾟﾚｾﾞﾝｽEB" panose="02020800000000000000" pitchFamily="18"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6" name="角丸四角形 15"/>
          <p:cNvSpPr/>
          <p:nvPr/>
        </p:nvSpPr>
        <p:spPr bwMode="auto">
          <a:xfrm>
            <a:off x="561484" y="2225030"/>
            <a:ext cx="423715" cy="1938638"/>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7" name="角丸四角形 16"/>
          <p:cNvSpPr/>
          <p:nvPr/>
        </p:nvSpPr>
        <p:spPr bwMode="auto">
          <a:xfrm>
            <a:off x="1678976" y="2246823"/>
            <a:ext cx="438756" cy="191684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8" name="テキスト ボックス 17"/>
          <p:cNvSpPr txBox="1"/>
          <p:nvPr/>
        </p:nvSpPr>
        <p:spPr>
          <a:xfrm>
            <a:off x="585812" y="2219827"/>
            <a:ext cx="369332" cy="1943841"/>
          </a:xfrm>
          <a:prstGeom prst="rect">
            <a:avLst/>
          </a:prstGeom>
          <a:noFill/>
        </p:spPr>
        <p:txBody>
          <a:bodyPr vert="eaVert" wrap="square" rtlCol="0">
            <a:spAutoFit/>
          </a:bodyPr>
          <a:lstStyle/>
          <a:p>
            <a:r>
              <a:rPr kumimoji="1" lang="ja-JP" altLang="en-US" sz="1200" dirty="0" smtClean="0">
                <a:latin typeface="HGS創英ﾌﾟﾚｾﾞﾝｽEB" panose="02020800000000000000" pitchFamily="18" charset="-128"/>
                <a:ea typeface="HGS創英ﾌﾟﾚｾﾞﾝｽEB" panose="02020800000000000000" pitchFamily="18" charset="-128"/>
              </a:rPr>
              <a:t>知性高く明るい生徒</a:t>
            </a:r>
            <a:endParaRPr kumimoji="1" lang="ja-JP" altLang="en-US" sz="1200" dirty="0">
              <a:latin typeface="HGS創英ﾌﾟﾚｾﾞﾝｽEB" panose="02020800000000000000" pitchFamily="18" charset="-128"/>
              <a:ea typeface="HGS創英ﾌﾟﾚｾﾞﾝｽEB" panose="02020800000000000000" pitchFamily="18" charset="-128"/>
            </a:endParaRPr>
          </a:p>
        </p:txBody>
      </p:sp>
      <p:sp>
        <p:nvSpPr>
          <p:cNvPr id="19" name="テキスト ボックス 18"/>
          <p:cNvSpPr txBox="1"/>
          <p:nvPr/>
        </p:nvSpPr>
        <p:spPr>
          <a:xfrm>
            <a:off x="1710464" y="2253422"/>
            <a:ext cx="369332" cy="2019430"/>
          </a:xfrm>
          <a:prstGeom prst="rect">
            <a:avLst/>
          </a:prstGeom>
          <a:noFill/>
        </p:spPr>
        <p:txBody>
          <a:bodyPr vert="eaVert" wrap="square" rtlCol="0">
            <a:spAutoFit/>
          </a:bodyPr>
          <a:lstStyle/>
          <a:p>
            <a:r>
              <a:rPr kumimoji="1" lang="ja-JP" altLang="en-US" sz="1200" dirty="0" smtClean="0">
                <a:latin typeface="HG創英ﾌﾟﾚｾﾞﾝｽEB" panose="02020809000000000000" pitchFamily="17" charset="-128"/>
                <a:ea typeface="HG創英ﾌﾟﾚｾﾞﾝｽEB" panose="02020809000000000000" pitchFamily="17" charset="-128"/>
              </a:rPr>
              <a:t>健康で気力のある生徒</a:t>
            </a:r>
            <a:endParaRPr kumimoji="1" lang="ja-JP" altLang="en-US" sz="1200" dirty="0">
              <a:latin typeface="HG創英ﾌﾟﾚｾﾞﾝｽEB" panose="02020809000000000000" pitchFamily="17" charset="-128"/>
              <a:ea typeface="HG創英ﾌﾟﾚｾﾞﾝｽEB" panose="02020809000000000000" pitchFamily="17" charset="-128"/>
            </a:endParaRPr>
          </a:p>
        </p:txBody>
      </p:sp>
      <p:sp>
        <p:nvSpPr>
          <p:cNvPr id="12" name="テキスト ボックス 11"/>
          <p:cNvSpPr txBox="1"/>
          <p:nvPr/>
        </p:nvSpPr>
        <p:spPr>
          <a:xfrm>
            <a:off x="561589" y="1776644"/>
            <a:ext cx="1702668" cy="477054"/>
          </a:xfrm>
          <a:prstGeom prst="rect">
            <a:avLst/>
          </a:prstGeom>
          <a:noFill/>
        </p:spPr>
        <p:txBody>
          <a:bodyPr wrap="square" rtlCol="0">
            <a:spAutoFit/>
          </a:bodyPr>
          <a:lstStyle/>
          <a:p>
            <a:r>
              <a:rPr kumimoji="1" lang="ja-JP" altLang="en-US" sz="1400" dirty="0" smtClean="0">
                <a:latin typeface="HG創英ﾌﾟﾚｾﾞﾝｽEB" panose="02020809000000000000" pitchFamily="17" charset="-128"/>
                <a:ea typeface="HG創英ﾌﾟﾚｾﾞﾝｽEB" panose="02020809000000000000" pitchFamily="17" charset="-128"/>
              </a:rPr>
              <a:t>　学校教育目標</a:t>
            </a:r>
            <a:endParaRPr kumimoji="1" lang="en-US" altLang="ja-JP" sz="1400" dirty="0" smtClean="0">
              <a:latin typeface="HG創英ﾌﾟﾚｾﾞﾝｽEB" panose="02020809000000000000" pitchFamily="17" charset="-128"/>
              <a:ea typeface="HG創英ﾌﾟﾚｾﾞﾝｽEB" panose="02020809000000000000" pitchFamily="17" charset="-128"/>
            </a:endParaRPr>
          </a:p>
          <a:p>
            <a:r>
              <a:rPr kumimoji="1" lang="ja-JP" altLang="en-US" sz="1100" dirty="0" smtClean="0">
                <a:latin typeface="HG創英ﾌﾟﾚｾﾞﾝｽEB" panose="02020809000000000000" pitchFamily="17" charset="-128"/>
                <a:ea typeface="HG創英ﾌﾟﾚｾﾞﾝｽEB" panose="02020809000000000000" pitchFamily="17" charset="-128"/>
              </a:rPr>
              <a:t>　（</a:t>
            </a:r>
            <a:r>
              <a:rPr lang="ja-JP" altLang="en-US" sz="1100" dirty="0" smtClean="0">
                <a:latin typeface="HG創英ﾌﾟﾚｾﾞﾝｽEB" panose="02020809000000000000" pitchFamily="17" charset="-128"/>
                <a:ea typeface="HG創英ﾌﾟﾚｾﾞﾝｽEB" panose="02020809000000000000" pitchFamily="17" charset="-128"/>
              </a:rPr>
              <a:t>めざす生徒像）</a:t>
            </a:r>
            <a:endParaRPr kumimoji="1" lang="ja-JP" altLang="en-US" sz="1100" dirty="0">
              <a:latin typeface="HG創英ﾌﾟﾚｾﾞﾝｽEB" panose="02020809000000000000" pitchFamily="17" charset="-128"/>
              <a:ea typeface="HG創英ﾌﾟﾚｾﾞﾝｽEB" panose="02020809000000000000" pitchFamily="17" charset="-128"/>
            </a:endParaRPr>
          </a:p>
        </p:txBody>
      </p:sp>
      <p:sp>
        <p:nvSpPr>
          <p:cNvPr id="13" name="角丸四角形 12"/>
          <p:cNvSpPr/>
          <p:nvPr/>
        </p:nvSpPr>
        <p:spPr bwMode="auto">
          <a:xfrm>
            <a:off x="1064283" y="4339100"/>
            <a:ext cx="4489452" cy="344438"/>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創英ﾌﾟﾚｾﾞﾝｽEB" panose="02020809000000000000" pitchFamily="17" charset="-128"/>
                <a:ea typeface="HG創英ﾌﾟﾚｾﾞﾝｽEB" panose="02020809000000000000" pitchFamily="17" charset="-128"/>
                <a:cs typeface="ＭＳ Ｐゴシック" charset="-128"/>
              </a:rPr>
              <a:t>　</a:t>
            </a:r>
            <a:r>
              <a:rPr kumimoji="1" lang="ja-JP" altLang="en-US" sz="1200" b="1" i="0" u="none" strike="noStrike" cap="none" normalizeH="0" baseline="0" dirty="0" smtClean="0">
                <a:ln>
                  <a:noFill/>
                </a:ln>
                <a:solidFill>
                  <a:srgbClr val="FF0000"/>
                </a:solidFill>
                <a:effectLst/>
                <a:latin typeface="HG創英ﾌﾟﾚｾﾞﾝｽEB" panose="02020809000000000000" pitchFamily="17" charset="-128"/>
                <a:ea typeface="HG創英ﾌﾟﾚｾﾞﾝｽEB" panose="02020809000000000000" pitchFamily="17" charset="-128"/>
                <a:cs typeface="ＭＳ Ｐゴシック" charset="-128"/>
              </a:rPr>
              <a:t>～ 知・徳・体の調和のとれた人間性豊かな生徒の育成 ～</a:t>
            </a:r>
            <a:endParaRPr kumimoji="1" lang="ja-JP" altLang="en-US" sz="1200" b="1" i="0" u="none" strike="noStrike" cap="none" normalizeH="0" baseline="0" dirty="0">
              <a:ln>
                <a:noFill/>
              </a:ln>
              <a:solidFill>
                <a:srgbClr val="FF0000"/>
              </a:solidFill>
              <a:effectLst/>
              <a:latin typeface="HG創英ﾌﾟﾚｾﾞﾝｽEB" panose="02020809000000000000" pitchFamily="17" charset="-128"/>
              <a:ea typeface="HG創英ﾌﾟﾚｾﾞﾝｽEB" panose="02020809000000000000" pitchFamily="17" charset="-128"/>
              <a:cs typeface="ＭＳ Ｐゴシック" charset="-128"/>
            </a:endParaRPr>
          </a:p>
        </p:txBody>
      </p:sp>
      <p:sp>
        <p:nvSpPr>
          <p:cNvPr id="24" name="角丸四角形 23"/>
          <p:cNvSpPr/>
          <p:nvPr/>
        </p:nvSpPr>
        <p:spPr bwMode="auto">
          <a:xfrm>
            <a:off x="1127568" y="2231128"/>
            <a:ext cx="414394" cy="1925692"/>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25" name="テキスト ボックス 24"/>
          <p:cNvSpPr txBox="1"/>
          <p:nvPr/>
        </p:nvSpPr>
        <p:spPr>
          <a:xfrm>
            <a:off x="1157623" y="2246823"/>
            <a:ext cx="369332" cy="2000126"/>
          </a:xfrm>
          <a:prstGeom prst="rect">
            <a:avLst/>
          </a:prstGeom>
          <a:noFill/>
        </p:spPr>
        <p:txBody>
          <a:bodyPr vert="eaVert" wrap="square" rtlCol="0">
            <a:spAutoFit/>
          </a:bodyPr>
          <a:lstStyle/>
          <a:p>
            <a:r>
              <a:rPr kumimoji="1" lang="ja-JP" altLang="en-US" sz="1200" dirty="0" smtClean="0">
                <a:latin typeface="HG創英ﾌﾟﾚｾﾞﾝｽEB" panose="02020809000000000000" pitchFamily="17" charset="-128"/>
                <a:ea typeface="HG創英ﾌﾟﾚｾﾞﾝｽEB" panose="02020809000000000000" pitchFamily="17" charset="-128"/>
              </a:rPr>
              <a:t>信じあい協力する生徒</a:t>
            </a:r>
            <a:endParaRPr kumimoji="1" lang="ja-JP" altLang="en-US" sz="1200" dirty="0">
              <a:latin typeface="HG創英ﾌﾟﾚｾﾞﾝｽEB" panose="02020809000000000000" pitchFamily="17" charset="-128"/>
              <a:ea typeface="HG創英ﾌﾟﾚｾﾞﾝｽEB" panose="02020809000000000000" pitchFamily="17" charset="-128"/>
            </a:endParaRPr>
          </a:p>
        </p:txBody>
      </p:sp>
      <p:sp>
        <p:nvSpPr>
          <p:cNvPr id="14" name="楕円 13"/>
          <p:cNvSpPr/>
          <p:nvPr/>
        </p:nvSpPr>
        <p:spPr bwMode="auto">
          <a:xfrm>
            <a:off x="633028" y="3818322"/>
            <a:ext cx="288032" cy="308528"/>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P創英ﾌﾟﾚｾﾞﾝｽEB" panose="02020800000000000000" pitchFamily="18" charset="-128"/>
              <a:ea typeface="HGP創英ﾌﾟﾚｾﾞﾝｽEB" panose="02020800000000000000" pitchFamily="18" charset="-128"/>
              <a:cs typeface="ＭＳ Ｐゴシック" charset="-128"/>
            </a:endParaRPr>
          </a:p>
        </p:txBody>
      </p:sp>
      <p:sp>
        <p:nvSpPr>
          <p:cNvPr id="15" name="テキスト ボックス 14"/>
          <p:cNvSpPr txBox="1"/>
          <p:nvPr/>
        </p:nvSpPr>
        <p:spPr>
          <a:xfrm flipH="1">
            <a:off x="613760" y="3815284"/>
            <a:ext cx="322055" cy="276999"/>
          </a:xfrm>
          <a:prstGeom prst="rect">
            <a:avLst/>
          </a:prstGeom>
          <a:noFill/>
        </p:spPr>
        <p:txBody>
          <a:bodyPr wrap="square" rtlCol="0">
            <a:spAutoFit/>
          </a:bodyPr>
          <a:lstStyle/>
          <a:p>
            <a:r>
              <a:rPr kumimoji="1" lang="ja-JP" altLang="en-US" sz="1200" dirty="0" smtClean="0">
                <a:latin typeface="HGS創英ﾌﾟﾚｾﾞﾝｽEB" panose="02020800000000000000" pitchFamily="18" charset="-128"/>
                <a:ea typeface="HGS創英ﾌﾟﾚｾﾞﾝｽEB" panose="02020800000000000000" pitchFamily="18" charset="-128"/>
              </a:rPr>
              <a:t>知</a:t>
            </a:r>
            <a:endParaRPr kumimoji="1" lang="ja-JP" altLang="en-US" sz="1200" dirty="0">
              <a:latin typeface="HGS創英ﾌﾟﾚｾﾞﾝｽEB" panose="02020800000000000000" pitchFamily="18" charset="-128"/>
              <a:ea typeface="HGS創英ﾌﾟﾚｾﾞﾝｽEB" panose="02020800000000000000" pitchFamily="18" charset="-128"/>
            </a:endParaRPr>
          </a:p>
        </p:txBody>
      </p:sp>
      <p:sp>
        <p:nvSpPr>
          <p:cNvPr id="28" name="楕円 27"/>
          <p:cNvSpPr/>
          <p:nvPr/>
        </p:nvSpPr>
        <p:spPr bwMode="auto">
          <a:xfrm>
            <a:off x="1214997" y="3834565"/>
            <a:ext cx="288032" cy="308528"/>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P創英ﾌﾟﾚｾﾞﾝｽEB" panose="02020800000000000000" pitchFamily="18" charset="-128"/>
              <a:ea typeface="HGP創英ﾌﾟﾚｾﾞﾝｽEB" panose="02020800000000000000" pitchFamily="18" charset="-128"/>
              <a:cs typeface="ＭＳ Ｐゴシック" charset="-128"/>
            </a:endParaRPr>
          </a:p>
        </p:txBody>
      </p:sp>
      <p:sp>
        <p:nvSpPr>
          <p:cNvPr id="29" name="楕円 28"/>
          <p:cNvSpPr/>
          <p:nvPr/>
        </p:nvSpPr>
        <p:spPr bwMode="auto">
          <a:xfrm>
            <a:off x="1757784" y="3834820"/>
            <a:ext cx="288032" cy="308528"/>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P創英ﾌﾟﾚｾﾞﾝｽEB" panose="02020800000000000000" pitchFamily="18" charset="-128"/>
              <a:ea typeface="HGP創英ﾌﾟﾚｾﾞﾝｽEB" panose="02020800000000000000" pitchFamily="18" charset="-128"/>
              <a:cs typeface="ＭＳ Ｐゴシック" charset="-128"/>
            </a:endParaRPr>
          </a:p>
        </p:txBody>
      </p:sp>
      <p:sp>
        <p:nvSpPr>
          <p:cNvPr id="20" name="テキスト ボックス 19"/>
          <p:cNvSpPr txBox="1"/>
          <p:nvPr/>
        </p:nvSpPr>
        <p:spPr>
          <a:xfrm>
            <a:off x="1186649" y="3850329"/>
            <a:ext cx="298151" cy="276999"/>
          </a:xfrm>
          <a:prstGeom prst="rect">
            <a:avLst/>
          </a:prstGeom>
          <a:noFill/>
        </p:spPr>
        <p:txBody>
          <a:bodyPr wrap="square" rtlCol="0">
            <a:spAutoFit/>
          </a:bodyPr>
          <a:lstStyle/>
          <a:p>
            <a:r>
              <a:rPr kumimoji="1" lang="ja-JP" altLang="en-US" sz="1200" dirty="0" smtClean="0">
                <a:latin typeface="HG創英ﾌﾟﾚｾﾞﾝｽEB" panose="02020809000000000000" pitchFamily="17" charset="-128"/>
                <a:ea typeface="HG創英ﾌﾟﾚｾﾞﾝｽEB" panose="02020809000000000000" pitchFamily="17" charset="-128"/>
              </a:rPr>
              <a:t>徳</a:t>
            </a:r>
            <a:endParaRPr kumimoji="1" lang="ja-JP" altLang="en-US" sz="1200" dirty="0">
              <a:latin typeface="HG創英ﾌﾟﾚｾﾞﾝｽEB" panose="02020809000000000000" pitchFamily="17" charset="-128"/>
              <a:ea typeface="HG創英ﾌﾟﾚｾﾞﾝｽEB" panose="02020809000000000000" pitchFamily="17" charset="-128"/>
            </a:endParaRPr>
          </a:p>
        </p:txBody>
      </p:sp>
      <p:sp>
        <p:nvSpPr>
          <p:cNvPr id="31" name="テキスト ボックス 30"/>
          <p:cNvSpPr txBox="1"/>
          <p:nvPr/>
        </p:nvSpPr>
        <p:spPr>
          <a:xfrm flipH="1">
            <a:off x="1752128" y="3857679"/>
            <a:ext cx="337646" cy="276999"/>
          </a:xfrm>
          <a:prstGeom prst="rect">
            <a:avLst/>
          </a:prstGeom>
          <a:noFill/>
        </p:spPr>
        <p:txBody>
          <a:bodyPr wrap="square" rtlCol="0">
            <a:spAutoFit/>
          </a:bodyPr>
          <a:lstStyle/>
          <a:p>
            <a:r>
              <a:rPr kumimoji="1" lang="ja-JP" altLang="en-US" sz="1200" dirty="0" smtClean="0">
                <a:latin typeface="HG創英ﾌﾟﾚｾﾞﾝｽEB" panose="02020809000000000000" pitchFamily="17" charset="-128"/>
                <a:ea typeface="HG創英ﾌﾟﾚｾﾞﾝｽEB" panose="02020809000000000000" pitchFamily="17" charset="-128"/>
              </a:rPr>
              <a:t>体</a:t>
            </a:r>
            <a:endParaRPr kumimoji="1" lang="ja-JP" altLang="en-US" sz="1200" dirty="0">
              <a:latin typeface="HG創英ﾌﾟﾚｾﾞﾝｽEB" panose="02020809000000000000" pitchFamily="17" charset="-128"/>
              <a:ea typeface="HG創英ﾌﾟﾚｾﾞﾝｽEB" panose="02020809000000000000" pitchFamily="17" charset="-128"/>
            </a:endParaRPr>
          </a:p>
        </p:txBody>
      </p:sp>
      <p:sp>
        <p:nvSpPr>
          <p:cNvPr id="21" name="正方形/長方形 20"/>
          <p:cNvSpPr/>
          <p:nvPr/>
        </p:nvSpPr>
        <p:spPr bwMode="auto">
          <a:xfrm>
            <a:off x="2263305" y="2015541"/>
            <a:ext cx="4075418" cy="21254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atinLnBrk="1"/>
            <a:r>
              <a:rPr lang="ja-JP" altLang="ja-JP" sz="1200" dirty="0">
                <a:solidFill>
                  <a:schemeClr val="tx1"/>
                </a:solidFill>
              </a:rPr>
              <a:t>　</a:t>
            </a:r>
            <a:endParaRPr lang="en-US" altLang="ja-JP" sz="1200" dirty="0" smtClean="0">
              <a:solidFill>
                <a:schemeClr val="tx1"/>
              </a:solidFill>
            </a:endParaRPr>
          </a:p>
          <a:p>
            <a:pPr latinLnBrk="1"/>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めざす</a:t>
            </a:r>
            <a:r>
              <a:rPr lang="ja-JP" altLang="ja-JP" sz="1200" dirty="0">
                <a:solidFill>
                  <a:schemeClr val="tx1"/>
                </a:solidFill>
                <a:latin typeface="HGP創英ﾌﾟﾚｾﾞﾝｽEB" panose="02020800000000000000" pitchFamily="18" charset="-128"/>
                <a:ea typeface="HGP創英ﾌﾟﾚｾﾞﾝｽEB" panose="02020800000000000000" pitchFamily="18" charset="-128"/>
              </a:rPr>
              <a:t>学校像</a:t>
            </a:r>
          </a:p>
          <a:p>
            <a:pPr latinLnBrk="1"/>
            <a:r>
              <a:rPr lang="en-US" altLang="ja-JP" sz="1200" dirty="0">
                <a:solidFill>
                  <a:schemeClr val="tx1"/>
                </a:solidFill>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１、 誰もが</a:t>
            </a:r>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誇りに</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思える</a:t>
            </a:r>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学校</a:t>
            </a:r>
            <a:endParaRPr lang="ja-JP" altLang="ja-JP" sz="1200" dirty="0">
              <a:solidFill>
                <a:schemeClr val="tx1"/>
              </a:solidFill>
              <a:latin typeface="HGP創英ﾌﾟﾚｾﾞﾝｽEB" panose="02020800000000000000" pitchFamily="18" charset="-128"/>
              <a:ea typeface="HGP創英ﾌﾟﾚｾﾞﾝｽEB" panose="02020800000000000000" pitchFamily="18" charset="-128"/>
            </a:endParaRPr>
          </a:p>
          <a:p>
            <a:pPr latinLnBrk="1"/>
            <a:r>
              <a:rPr lang="en-US" altLang="ja-JP" sz="12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２、</a:t>
            </a:r>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思いやり</a:t>
            </a:r>
            <a:r>
              <a:rPr lang="ja-JP" altLang="ja-JP" sz="1200" dirty="0">
                <a:solidFill>
                  <a:schemeClr val="tx1"/>
                </a:solidFill>
                <a:latin typeface="HGP創英ﾌﾟﾚｾﾞﾝｽEB" panose="02020800000000000000" pitchFamily="18" charset="-128"/>
                <a:ea typeface="HGP創英ﾌﾟﾚｾﾞﾝｽEB" panose="02020800000000000000" pitchFamily="18" charset="-128"/>
              </a:rPr>
              <a:t>の心を育てる学校</a:t>
            </a:r>
          </a:p>
          <a:p>
            <a:pPr latinLnBrk="1"/>
            <a:r>
              <a:rPr lang="en-US" altLang="ja-JP" sz="12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３、誰からも</a:t>
            </a:r>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信頼</a:t>
            </a:r>
            <a:r>
              <a:rPr lang="ja-JP" altLang="ja-JP" sz="1200" dirty="0">
                <a:solidFill>
                  <a:schemeClr val="tx1"/>
                </a:solidFill>
                <a:latin typeface="HGP創英ﾌﾟﾚｾﾞﾝｽEB" panose="02020800000000000000" pitchFamily="18" charset="-128"/>
                <a:ea typeface="HGP創英ﾌﾟﾚｾﾞﾝｽEB" panose="02020800000000000000" pitchFamily="18" charset="-128"/>
              </a:rPr>
              <a:t>される学校</a:t>
            </a:r>
          </a:p>
          <a:p>
            <a:r>
              <a:rPr lang="ja-JP" altLang="ja-JP" sz="1200" dirty="0">
                <a:solidFill>
                  <a:schemeClr val="tx1"/>
                </a:solidFill>
                <a:latin typeface="HGP創英ﾌﾟﾚｾﾞﾝｽEB" panose="02020800000000000000" pitchFamily="18" charset="-128"/>
                <a:ea typeface="HGP創英ﾌﾟﾚｾﾞﾝｽEB" panose="02020800000000000000" pitchFamily="18" charset="-128"/>
              </a:rPr>
              <a:t>　</a:t>
            </a:r>
            <a:endParaRPr lang="en-US" altLang="ja-JP" sz="12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めざす教</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職員</a:t>
            </a:r>
            <a:r>
              <a:rPr lang="ja-JP" altLang="ja-JP" sz="1200" dirty="0" smtClean="0">
                <a:solidFill>
                  <a:schemeClr val="tx1"/>
                </a:solidFill>
                <a:latin typeface="HGP創英ﾌﾟﾚｾﾞﾝｽEB" panose="02020800000000000000" pitchFamily="18" charset="-128"/>
                <a:ea typeface="HGP創英ﾌﾟﾚｾﾞﾝｽEB" panose="02020800000000000000" pitchFamily="18" charset="-128"/>
              </a:rPr>
              <a:t>像</a:t>
            </a:r>
            <a:endParaRPr lang="ja-JP" altLang="ja-JP" sz="12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200" dirty="0">
                <a:solidFill>
                  <a:schemeClr val="tx1"/>
                </a:solidFill>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１</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、生徒の関心・意欲を高め魅力ある授業が展開できる</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教員</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　　</a:t>
            </a:r>
          </a:p>
          <a:p>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２、</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模範を示し、</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生徒の課題に</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寄り添い、共に学びあうこと</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が</a:t>
            </a:r>
          </a:p>
          <a:p>
            <a:r>
              <a:rPr lang="ja-JP" altLang="en-US" sz="120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smtClean="0">
                <a:solidFill>
                  <a:schemeClr val="tx1"/>
                </a:solidFill>
                <a:latin typeface="HGP創英ﾌﾟﾚｾﾞﾝｽEB" panose="02020800000000000000" pitchFamily="18" charset="-128"/>
                <a:ea typeface="HGP創英ﾌﾟﾚｾﾞﾝｽEB" panose="02020800000000000000" pitchFamily="18" charset="-128"/>
              </a:rPr>
              <a:t>できる</a:t>
            </a:r>
            <a:r>
              <a:rPr lang="ja-JP" altLang="ja-JP" sz="1200" smtClean="0">
                <a:solidFill>
                  <a:schemeClr val="tx1"/>
                </a:solidFill>
                <a:latin typeface="HGP創英ﾌﾟﾚｾﾞﾝｽEB" panose="02020800000000000000" pitchFamily="18" charset="-128"/>
                <a:ea typeface="HGP創英ﾌﾟﾚｾﾞﾝｽEB" panose="02020800000000000000" pitchFamily="18" charset="-128"/>
              </a:rPr>
              <a:t>教</a:t>
            </a:r>
            <a:r>
              <a:rPr lang="ja-JP" altLang="en-US" sz="1200" smtClean="0">
                <a:solidFill>
                  <a:schemeClr val="tx1"/>
                </a:solidFill>
                <a:latin typeface="HGP創英ﾌﾟﾚｾﾞﾝｽEB" panose="02020800000000000000" pitchFamily="18" charset="-128"/>
                <a:ea typeface="HGP創英ﾌﾟﾚｾﾞﾝｽEB" panose="02020800000000000000" pitchFamily="18" charset="-128"/>
              </a:rPr>
              <a:t>職員</a:t>
            </a:r>
            <a:endParaRPr lang="ja-JP" altLang="ja-JP" sz="12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３</a:t>
            </a:r>
            <a:r>
              <a:rPr lang="ja-JP" altLang="en-US" sz="1200" dirty="0" smtClean="0">
                <a:solidFill>
                  <a:schemeClr val="tx1"/>
                </a:solidFill>
                <a:latin typeface="HGP創英ﾌﾟﾚｾﾞﾝｽEB" panose="02020800000000000000" pitchFamily="18" charset="-128"/>
                <a:ea typeface="HGP創英ﾌﾟﾚｾﾞﾝｽEB" panose="02020800000000000000" pitchFamily="18" charset="-128"/>
              </a:rPr>
              <a:t>、組織力</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が発揮</a:t>
            </a:r>
            <a:r>
              <a:rPr lang="ja-JP" altLang="ja-JP" sz="1200" dirty="0">
                <a:solidFill>
                  <a:schemeClr val="tx1"/>
                </a:solidFill>
                <a:latin typeface="HGP創英ﾌﾟﾚｾﾞﾝｽEB" panose="02020800000000000000" pitchFamily="18" charset="-128"/>
                <a:ea typeface="HGP創英ﾌﾟﾚｾﾞﾝｽEB" panose="02020800000000000000" pitchFamily="18" charset="-128"/>
              </a:rPr>
              <a:t>できる教</a:t>
            </a:r>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職員</a:t>
            </a:r>
            <a:endParaRPr lang="ja-JP" altLang="ja-JP" sz="1200" dirty="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12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200" dirty="0">
                <a:solidFill>
                  <a:schemeClr val="tx1"/>
                </a:solidFill>
                <a:latin typeface="HGP創英ﾌﾟﾚｾﾞﾝｽEB" panose="02020800000000000000" pitchFamily="18" charset="-128"/>
                <a:ea typeface="HGP創英ﾌﾟﾚｾﾞﾝｽEB" panose="02020800000000000000" pitchFamily="18" charset="-128"/>
              </a:rPr>
              <a:t>　</a:t>
            </a:r>
            <a:endParaRPr lang="ja-JP" altLang="ja-JP" sz="12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22" name="テキスト ボックス 21"/>
          <p:cNvSpPr txBox="1"/>
          <p:nvPr/>
        </p:nvSpPr>
        <p:spPr>
          <a:xfrm>
            <a:off x="116632" y="4775689"/>
            <a:ext cx="6840760" cy="4431983"/>
          </a:xfrm>
          <a:prstGeom prst="rect">
            <a:avLst/>
          </a:prstGeom>
          <a:noFill/>
        </p:spPr>
        <p:txBody>
          <a:bodyPr wrap="square" rtlCol="0">
            <a:spAutoFit/>
          </a:bodyPr>
          <a:lstStyle/>
          <a:p>
            <a:pPr latinLnBrk="1"/>
            <a:r>
              <a:rPr lang="ja-JP" altLang="ja-JP" dirty="0"/>
              <a:t>　</a:t>
            </a:r>
            <a:r>
              <a:rPr lang="ja-JP" altLang="en-US" sz="1200" dirty="0" smtClean="0">
                <a:latin typeface="HG創英ﾌﾟﾚｾﾞﾝｽEB" panose="02020809000000000000" pitchFamily="17" charset="-128"/>
                <a:ea typeface="HG創英ﾌﾟﾚｾﾞﾝｽEB" panose="02020809000000000000" pitchFamily="17" charset="-128"/>
              </a:rPr>
              <a:t>教育の重点　　　　</a:t>
            </a:r>
            <a:endParaRPr lang="en-US" altLang="ja-JP" sz="1200" dirty="0" smtClean="0">
              <a:latin typeface="HG創英ﾌﾟﾚｾﾞﾝｽEB" panose="02020809000000000000" pitchFamily="17" charset="-128"/>
              <a:ea typeface="HG創英ﾌﾟﾚｾﾞﾝｽEB" panose="02020809000000000000" pitchFamily="17" charset="-128"/>
            </a:endParaRPr>
          </a:p>
          <a:p>
            <a:pPr latinLnBrk="1"/>
            <a:endParaRPr lang="ja-JP" altLang="ja-JP" sz="1200" dirty="0">
              <a:latin typeface="HG創英ﾌﾟﾚｾﾞﾝｽEB" panose="02020809000000000000" pitchFamily="17" charset="-128"/>
              <a:ea typeface="HG創英ﾌﾟﾚｾﾞﾝｽEB" panose="02020809000000000000" pitchFamily="17" charset="-128"/>
            </a:endParaRPr>
          </a:p>
          <a:p>
            <a:pPr lvl="0" latinLnBrk="1"/>
            <a:r>
              <a:rPr lang="ja-JP" altLang="en-US" sz="1200" dirty="0" smtClean="0">
                <a:latin typeface="HGS創英ﾌﾟﾚｾﾞﾝｽEB" panose="02020800000000000000" pitchFamily="18" charset="-128"/>
                <a:ea typeface="HGS創英ﾌﾟﾚｾﾞﾝｽEB" panose="02020800000000000000" pitchFamily="18" charset="-128"/>
              </a:rPr>
              <a:t>１、確かな学力の育成</a:t>
            </a:r>
            <a:r>
              <a:rPr lang="ja-JP" altLang="en-US" sz="1200" dirty="0">
                <a:latin typeface="HGS創英ﾌﾟﾚｾﾞﾝｽEB" panose="02020800000000000000" pitchFamily="18" charset="-128"/>
                <a:ea typeface="HGS創英ﾌﾟﾚｾﾞﾝｽEB" panose="02020800000000000000" pitchFamily="18" charset="-128"/>
              </a:rPr>
              <a:t>　</a:t>
            </a:r>
            <a:endParaRPr lang="en-US" altLang="ja-JP" sz="1200" dirty="0" smtClean="0">
              <a:latin typeface="HGS創英ﾌﾟﾚｾﾞﾝｽEB" panose="02020800000000000000" pitchFamily="18" charset="-128"/>
              <a:ea typeface="HGS創英ﾌﾟﾚｾﾞﾝｽEB" panose="02020800000000000000" pitchFamily="18" charset="-128"/>
            </a:endParaRPr>
          </a:p>
          <a:p>
            <a:pPr lvl="0" latinLnBrk="1"/>
            <a:r>
              <a:rPr lang="ja-JP" altLang="en-US" sz="1200" dirty="0" smtClean="0">
                <a:latin typeface="HGS創英ﾌﾟﾚｾﾞﾝｽEB" panose="02020800000000000000" pitchFamily="18" charset="-128"/>
                <a:ea typeface="HGS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①学ぶことに興味・関心を持ち、基礎的・基本的な知識や技能の習得と、これらを活用</a:t>
            </a:r>
            <a:r>
              <a:rPr lang="ja-JP" altLang="en-US" sz="1200" dirty="0">
                <a:latin typeface="HGP創英ﾌﾟﾚｾﾞﾝｽEB" panose="02020800000000000000" pitchFamily="18" charset="-128"/>
                <a:ea typeface="HGP創英ﾌﾟﾚｾﾞﾝｽEB" panose="02020800000000000000" pitchFamily="18" charset="-128"/>
              </a:rPr>
              <a:t>して課題解決に</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粘り強く取り組む意欲を育てる。</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latin typeface="HGP創英ﾌﾟﾚｾﾞﾝｽEB" panose="02020800000000000000" pitchFamily="18" charset="-128"/>
                <a:ea typeface="HGP創英ﾌﾟﾚｾﾞﾝｽEB" panose="02020800000000000000" pitchFamily="18" charset="-128"/>
              </a:rPr>
              <a:t>　 ②主体的・対話的で深い学びの実現に向けて、生徒の課題に対応した</a:t>
            </a:r>
            <a:r>
              <a:rPr lang="en-US" altLang="ja-JP" sz="1200" dirty="0" smtClean="0">
                <a:latin typeface="HGP創英ﾌﾟﾚｾﾞﾝｽEB" panose="02020800000000000000" pitchFamily="18" charset="-128"/>
                <a:ea typeface="HGP創英ﾌﾟﾚｾﾞﾝｽEB" panose="02020800000000000000" pitchFamily="18" charset="-128"/>
              </a:rPr>
              <a:t>,</a:t>
            </a:r>
            <a:r>
              <a:rPr lang="ja-JP" altLang="en-US" sz="1200" dirty="0" smtClean="0">
                <a:latin typeface="HGP創英ﾌﾟﾚｾﾞﾝｽEB" panose="02020800000000000000" pitchFamily="18" charset="-128"/>
                <a:ea typeface="HGP創英ﾌﾟﾚｾﾞﾝｽEB" panose="02020800000000000000" pitchFamily="18" charset="-128"/>
              </a:rPr>
              <a:t>わかる授業の創造に努める。</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③生徒一人一人の教育ニーズを把握し、自立と社会参加を見据えた特別支援教育の充実に努める。</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latin typeface="HGP創英ﾌﾟﾚｾﾞﾝｽEB" panose="02020800000000000000" pitchFamily="18" charset="-128"/>
                <a:ea typeface="HGP創英ﾌﾟﾚｾﾞﾝｽEB" panose="02020800000000000000" pitchFamily="18" charset="-128"/>
              </a:rPr>
              <a:t>２、豊かな人間性の育成</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t> 　</a:t>
            </a:r>
            <a:r>
              <a:rPr lang="ja-JP" altLang="en-US" sz="1200" dirty="0" smtClean="0">
                <a:latin typeface="HGP創英ﾌﾟﾚｾﾞﾝｽEB" panose="02020800000000000000" pitchFamily="18" charset="-128"/>
                <a:ea typeface="HGP創英ﾌﾟﾚｾﾞﾝｽEB" panose="02020800000000000000" pitchFamily="18" charset="-128"/>
              </a:rPr>
              <a:t>①教育活動全般を通して生徒の道徳性を養うと共に社会性を培い、自立心や自律性が発揮</a:t>
            </a:r>
            <a:r>
              <a:rPr lang="ja-JP" altLang="en-US" sz="1200" dirty="0">
                <a:latin typeface="HGP創英ﾌﾟﾚｾﾞﾝｽEB" panose="02020800000000000000" pitchFamily="18" charset="-128"/>
                <a:ea typeface="HGP創英ﾌﾟﾚｾﾞﾝｽEB" panose="02020800000000000000" pitchFamily="18" charset="-128"/>
              </a:rPr>
              <a:t>できる学習</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集団の充実に努める。</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latin typeface="HGP創英ﾌﾟﾚｾﾞﾝｽEB" panose="02020800000000000000" pitchFamily="18" charset="-128"/>
                <a:ea typeface="HGP創英ﾌﾟﾚｾﾞﾝｽEB" panose="02020800000000000000" pitchFamily="18" charset="-128"/>
              </a:rPr>
              <a:t>　 ②規律正しい態度で授業や行事等、主体的に参画できる集団づくりと、未来の自分の為に生き方を考え</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a:t>
            </a:r>
            <a:r>
              <a:rPr lang="ja-JP" altLang="en-US" sz="1200" dirty="0" err="1" smtClean="0">
                <a:latin typeface="HGP創英ﾌﾟﾚｾﾞﾝｽEB" panose="02020800000000000000" pitchFamily="18" charset="-128"/>
                <a:ea typeface="HGP創英ﾌﾟﾚｾﾞﾝｽEB" panose="02020800000000000000" pitchFamily="18" charset="-128"/>
              </a:rPr>
              <a:t>る</a:t>
            </a:r>
            <a:r>
              <a:rPr lang="ja-JP" altLang="en-US" sz="1200" dirty="0" smtClean="0">
                <a:latin typeface="HGP創英ﾌﾟﾚｾﾞﾝｽEB" panose="02020800000000000000" pitchFamily="18" charset="-128"/>
                <a:ea typeface="HGP創英ﾌﾟﾚｾﾞﾝｽEB" panose="02020800000000000000" pitchFamily="18" charset="-128"/>
              </a:rPr>
              <a:t>態度や能力を育む。</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t>　</a:t>
            </a:r>
            <a:r>
              <a:rPr lang="ja-JP" altLang="en-US" sz="1200" dirty="0"/>
              <a:t> </a:t>
            </a:r>
            <a:r>
              <a:rPr lang="ja-JP" altLang="en-US" sz="1200" dirty="0" smtClean="0"/>
              <a:t>③</a:t>
            </a:r>
            <a:r>
              <a:rPr lang="ja-JP" altLang="en-US" sz="1200" dirty="0">
                <a:latin typeface="HGS創英ﾌﾟﾚｾﾞﾝｽEB" panose="02020800000000000000" pitchFamily="18" charset="-128"/>
                <a:ea typeface="HGS創英ﾌﾟﾚｾﾞﾝｽEB" panose="02020800000000000000" pitchFamily="18" charset="-128"/>
              </a:rPr>
              <a:t>生徒</a:t>
            </a:r>
            <a:r>
              <a:rPr lang="ja-JP" altLang="en-US" sz="1200" dirty="0" smtClean="0">
                <a:latin typeface="HGS創英ﾌﾟﾚｾﾞﾝｽEB" panose="02020800000000000000" pitchFamily="18" charset="-128"/>
                <a:ea typeface="HGS創英ﾌﾟﾚｾﾞﾝｽEB" panose="02020800000000000000" pitchFamily="18" charset="-128"/>
              </a:rPr>
              <a:t>理解に基づく生徒指導や心の安定を図る教育相談体制の充実に努める。</a:t>
            </a:r>
            <a:endParaRPr lang="en-US" altLang="ja-JP" sz="1200" dirty="0" smtClean="0">
              <a:latin typeface="HGS創英ﾌﾟﾚｾﾞﾝｽEB" panose="02020800000000000000" pitchFamily="18" charset="-128"/>
              <a:ea typeface="HGS創英ﾌﾟﾚｾﾞﾝｽEB" panose="02020800000000000000" pitchFamily="18" charset="-128"/>
            </a:endParaRPr>
          </a:p>
          <a:p>
            <a:pPr lvl="0" latinLnBrk="1"/>
            <a:r>
              <a:rPr lang="ja-JP" altLang="en-US" sz="1200" dirty="0" smtClean="0">
                <a:latin typeface="HGS創英ﾌﾟﾚｾﾞﾝｽEB" panose="02020800000000000000" pitchFamily="18" charset="-128"/>
                <a:ea typeface="HGS創英ﾌﾟﾚｾﾞﾝｽEB" panose="02020800000000000000" pitchFamily="18" charset="-128"/>
              </a:rPr>
              <a:t>３、健やかな体の育成</a:t>
            </a:r>
            <a:endParaRPr lang="en-US" altLang="ja-JP" sz="1200" dirty="0" smtClean="0">
              <a:latin typeface="HGS創英ﾌﾟﾚｾﾞﾝｽEB" panose="02020800000000000000" pitchFamily="18" charset="-128"/>
              <a:ea typeface="HGS創英ﾌﾟﾚｾﾞﾝｽEB" panose="02020800000000000000" pitchFamily="18" charset="-128"/>
            </a:endParaRPr>
          </a:p>
          <a:p>
            <a:pPr lvl="0" latinLnBrk="1"/>
            <a:r>
              <a:rPr lang="en-US" altLang="ja-JP"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①保健</a:t>
            </a:r>
            <a:r>
              <a:rPr lang="ja-JP" altLang="en-US" sz="1200" dirty="0">
                <a:latin typeface="HGP創英ﾌﾟﾚｾﾞﾝｽEB" panose="02020800000000000000" pitchFamily="18" charset="-128"/>
                <a:ea typeface="HGP創英ﾌﾟﾚｾﾞﾝｽEB" panose="02020800000000000000" pitchFamily="18" charset="-128"/>
              </a:rPr>
              <a:t>活動と安全体制の構築</a:t>
            </a:r>
            <a:r>
              <a:rPr lang="ja-JP" altLang="en-US" sz="1200" dirty="0" smtClean="0">
                <a:latin typeface="HGP創英ﾌﾟﾚｾﾞﾝｽEB" panose="02020800000000000000" pitchFamily="18" charset="-128"/>
                <a:ea typeface="HGP創英ﾌﾟﾚｾﾞﾝｽEB" panose="02020800000000000000" pitchFamily="18" charset="-128"/>
              </a:rPr>
              <a:t>に努め、主体的に行動する態度を育成する。</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②震災の教訓に学び、生命を大切にする心を育て、災害に即応できる</a:t>
            </a:r>
            <a:r>
              <a:rPr lang="ja-JP" altLang="en-US" sz="1200" dirty="0">
                <a:latin typeface="HGP創英ﾌﾟﾚｾﾞﾝｽEB" panose="02020800000000000000" pitchFamily="18" charset="-128"/>
                <a:ea typeface="HGP創英ﾌﾟﾚｾﾞﾝｽEB" panose="02020800000000000000" pitchFamily="18" charset="-128"/>
              </a:rPr>
              <a:t>力</a:t>
            </a:r>
            <a:r>
              <a:rPr lang="ja-JP" altLang="en-US" sz="1200" dirty="0" smtClean="0">
                <a:latin typeface="HGP創英ﾌﾟﾚｾﾞﾝｽEB" panose="02020800000000000000" pitchFamily="18" charset="-128"/>
                <a:ea typeface="HGP創英ﾌﾟﾚｾﾞﾝｽEB" panose="02020800000000000000" pitchFamily="18" charset="-128"/>
              </a:rPr>
              <a:t>を培う。</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atinLnBrk="1"/>
            <a:r>
              <a:rPr lang="ja-JP" altLang="en-US" sz="1200" dirty="0" smtClean="0">
                <a:latin typeface="HGP創英ﾌﾟﾚｾﾞﾝｽEB" panose="02020800000000000000" pitchFamily="18" charset="-128"/>
                <a:ea typeface="HGP創英ﾌﾟﾚｾﾞﾝｽEB" panose="02020800000000000000" pitchFamily="18" charset="-128"/>
              </a:rPr>
              <a:t> ４、教職員研修の充実</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①教職員が学びあえる学校を目指す。</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atinLnBrk="1"/>
            <a:r>
              <a:rPr lang="ja-JP" altLang="en-US" sz="1200" dirty="0">
                <a:latin typeface="HGP創英ﾌﾟﾚｾﾞﾝｽEB" panose="02020800000000000000" pitchFamily="18" charset="-128"/>
                <a:ea typeface="HGP創英ﾌﾟﾚｾﾞﾝｽEB" panose="02020800000000000000" pitchFamily="18" charset="-128"/>
              </a:rPr>
              <a:t>　</a:t>
            </a:r>
            <a:r>
              <a:rPr lang="ja-JP" altLang="en-US" sz="1200" dirty="0" smtClean="0">
                <a:latin typeface="HGP創英ﾌﾟﾚｾﾞﾝｽEB" panose="02020800000000000000" pitchFamily="18" charset="-128"/>
                <a:ea typeface="HGP創英ﾌﾟﾚｾﾞﾝｽEB" panose="02020800000000000000" pitchFamily="18" charset="-128"/>
              </a:rPr>
              <a:t> ②教職員が自ら学びを深めるとともに、互いの学びを発信し、交流し、深め合う。</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t> </a:t>
            </a:r>
            <a:r>
              <a:rPr lang="ja-JP" altLang="en-US" sz="1200" dirty="0">
                <a:latin typeface="HGP創英ﾌﾟﾚｾﾞﾝｽEB" panose="02020800000000000000" pitchFamily="18" charset="-128"/>
                <a:ea typeface="HGP創英ﾌﾟﾚｾﾞﾝｽEB" panose="02020800000000000000" pitchFamily="18" charset="-128"/>
              </a:rPr>
              <a:t>５</a:t>
            </a:r>
            <a:r>
              <a:rPr lang="ja-JP" altLang="en-US" sz="1200" dirty="0" smtClean="0">
                <a:latin typeface="HGP創英ﾌﾟﾚｾﾞﾝｽEB" panose="02020800000000000000" pitchFamily="18" charset="-128"/>
                <a:ea typeface="HGP創英ﾌﾟﾚｾﾞﾝｽEB" panose="02020800000000000000" pitchFamily="18" charset="-128"/>
              </a:rPr>
              <a:t>、学校・家庭・地域の連携</a:t>
            </a:r>
            <a:endParaRPr lang="en-US" altLang="ja-JP" sz="1200" dirty="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latin typeface="HGP創英ﾌﾟﾚｾﾞﾝｽEB" panose="02020800000000000000" pitchFamily="18" charset="-128"/>
                <a:ea typeface="HGP創英ﾌﾟﾚｾﾞﾝｽEB" panose="02020800000000000000" pitchFamily="18" charset="-128"/>
              </a:rPr>
              <a:t>　 ①学校運営協議会と協働し、家庭や地域から信頼される学校づくりに努める</a:t>
            </a:r>
            <a:r>
              <a:rPr lang="ja-JP" altLang="ja-JP" sz="1200" dirty="0" smtClean="0">
                <a:latin typeface="HGP創英ﾌﾟﾚｾﾞﾝｽEB" panose="02020800000000000000" pitchFamily="18" charset="-128"/>
                <a:ea typeface="HGP創英ﾌﾟﾚｾﾞﾝｽEB" panose="02020800000000000000" pitchFamily="18" charset="-128"/>
              </a:rPr>
              <a:t>。</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r>
              <a:rPr lang="ja-JP" altLang="en-US" sz="1200" dirty="0" smtClean="0">
                <a:latin typeface="HGP創英ﾌﾟﾚｾﾞﾝｽEB" panose="02020800000000000000" pitchFamily="18" charset="-128"/>
                <a:ea typeface="HGP創英ﾌﾟﾚｾﾞﾝｽEB" panose="02020800000000000000" pitchFamily="18" charset="-128"/>
              </a:rPr>
              <a:t>　 ②地域の教育財産を活用し、地域に根ざす学びの場としての学校を目指す。</a:t>
            </a:r>
            <a:endParaRPr lang="en-US" altLang="ja-JP" sz="1200" dirty="0" smtClean="0">
              <a:latin typeface="HGP創英ﾌﾟﾚｾﾞﾝｽEB" panose="02020800000000000000" pitchFamily="18" charset="-128"/>
              <a:ea typeface="HGP創英ﾌﾟﾚｾﾞﾝｽEB" panose="02020800000000000000" pitchFamily="18" charset="-128"/>
            </a:endParaRPr>
          </a:p>
          <a:p>
            <a:pPr lvl="0" latinLnBrk="1"/>
            <a:endParaRPr lang="ja-JP" altLang="ja-JP" sz="1200" dirty="0">
              <a:latin typeface="HGP創英ﾌﾟﾚｾﾞﾝｽEB" panose="02020800000000000000" pitchFamily="18" charset="-128"/>
              <a:ea typeface="HGP創英ﾌﾟﾚｾﾞﾝｽEB" panose="02020800000000000000" pitchFamily="18" charset="-128"/>
            </a:endParaRPr>
          </a:p>
        </p:txBody>
      </p:sp>
      <p:pic>
        <p:nvPicPr>
          <p:cNvPr id="9" name="図 8"/>
          <p:cNvPicPr/>
          <p:nvPr/>
        </p:nvPicPr>
        <p:blipFill>
          <a:blip r:embed="rId4"/>
          <a:srcRect r="-79" b="-2019"/>
          <a:stretch>
            <a:fillRect/>
          </a:stretch>
        </p:blipFill>
        <p:spPr bwMode="auto">
          <a:xfrm>
            <a:off x="4731810" y="2100363"/>
            <a:ext cx="1296144" cy="1218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1"/>
            </a:gs>
            <a:gs pos="50000">
              <a:schemeClr val="accent1"/>
            </a:gs>
            <a:gs pos="100000">
              <a:schemeClr val="bg1"/>
            </a:gs>
          </a:gsLst>
          <a:lin ang="5400000" scaled="1"/>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gradFill rotWithShape="1">
          <a:gsLst>
            <a:gs pos="0">
              <a:schemeClr val="bg1"/>
            </a:gs>
            <a:gs pos="50000">
              <a:schemeClr val="accent1"/>
            </a:gs>
            <a:gs pos="100000">
              <a:schemeClr val="bg1"/>
            </a:gs>
          </a:gsLst>
          <a:lin ang="5400000" scaled="1"/>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5935</TotalTime>
  <Words>22</Words>
  <Application>Microsoft Office PowerPoint</Application>
  <PresentationFormat>画面に合わせる (4:3)</PresentationFormat>
  <Paragraphs>52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HGP創英ﾌﾟﾚｾﾞﾝｽEB</vt:lpstr>
      <vt:lpstr>HGS創英ﾌﾟﾚｾﾞﾝｽEB</vt:lpstr>
      <vt:lpstr>HG創英ﾌﾟﾚｾﾞﾝｽEB</vt:lpstr>
      <vt:lpstr>ＭＳ Ｐゴシック</vt:lpstr>
      <vt:lpstr>游ゴシック</vt:lpstr>
      <vt:lpstr>Arial</vt:lpstr>
      <vt:lpstr>標準デザイン</vt:lpstr>
      <vt:lpstr>PowerPoint プレゼンテーション</vt:lpstr>
    </vt:vector>
  </TitlesOfParts>
  <Company>川西市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　ど　り　の　ま　な　び　や</dc:title>
  <dc:creator>川西市</dc:creator>
  <cp:lastModifiedBy>川西市教育委員会</cp:lastModifiedBy>
  <cp:revision>260</cp:revision>
  <cp:lastPrinted>2023-03-30T22:53:24Z</cp:lastPrinted>
  <dcterms:created xsi:type="dcterms:W3CDTF">2011-04-08T14:38:46Z</dcterms:created>
  <dcterms:modified xsi:type="dcterms:W3CDTF">2023-03-30T22:53:25Z</dcterms:modified>
</cp:coreProperties>
</file>